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61" r:id="rId5"/>
    <p:sldId id="271" r:id="rId6"/>
    <p:sldId id="273" r:id="rId7"/>
    <p:sldId id="274" r:id="rId8"/>
    <p:sldId id="272" r:id="rId9"/>
    <p:sldId id="275" r:id="rId10"/>
    <p:sldId id="276" r:id="rId11"/>
    <p:sldId id="277" r:id="rId12"/>
    <p:sldId id="278" r:id="rId13"/>
    <p:sldId id="279" r:id="rId14"/>
    <p:sldId id="280" r:id="rId15"/>
    <p:sldId id="262" r:id="rId16"/>
    <p:sldId id="281" r:id="rId17"/>
    <p:sldId id="263" r:id="rId18"/>
    <p:sldId id="265" r:id="rId19"/>
    <p:sldId id="294" r:id="rId20"/>
    <p:sldId id="295" r:id="rId21"/>
    <p:sldId id="283" r:id="rId22"/>
    <p:sldId id="296" r:id="rId23"/>
    <p:sldId id="282" r:id="rId24"/>
    <p:sldId id="285" r:id="rId25"/>
    <p:sldId id="287" r:id="rId26"/>
    <p:sldId id="289" r:id="rId27"/>
    <p:sldId id="288" r:id="rId28"/>
    <p:sldId id="290" r:id="rId29"/>
    <p:sldId id="291" r:id="rId30"/>
    <p:sldId id="292" r:id="rId31"/>
    <p:sldId id="293" r:id="rId32"/>
    <p:sldId id="298" r:id="rId33"/>
    <p:sldId id="299" r:id="rId34"/>
    <p:sldId id="297" r:id="rId3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guel rene tuta rueda" initials="mrtr" lastIdx="1" clrIdx="0">
    <p:extLst>
      <p:ext uri="{19B8F6BF-5375-455C-9EA6-DF929625EA0E}">
        <p15:presenceInfo xmlns:p15="http://schemas.microsoft.com/office/powerpoint/2012/main" userId="c95fc2be85a2c0f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Valor Facturado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2663948720766696E-2"/>
                  <c:y val="-0.263073281956208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2815049008326"/>
                      <c:h val="0.188029715941999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A488-484A-9AEE-DCA2549BDE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</c:f>
              <c:numCache>
                <c:formatCode>General</c:formatCode>
                <c:ptCount val="1"/>
                <c:pt idx="0">
                  <c:v>2020</c:v>
                </c:pt>
              </c:numCache>
            </c:numRef>
          </c:cat>
          <c:val>
            <c:numRef>
              <c:f>Hoja1!$B$2</c:f>
              <c:numCache>
                <c:formatCode>_("$"* #,##0.00_);_("$"* \(#,##0.00\);_("$"* "-"??_);_(@_)</c:formatCode>
                <c:ptCount val="1"/>
                <c:pt idx="0">
                  <c:v>83769830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88-484A-9AEE-DCA2549BDE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87625664"/>
        <c:axId val="1587616096"/>
        <c:axId val="0"/>
      </c:bar3DChart>
      <c:catAx>
        <c:axId val="158762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87616096"/>
        <c:crosses val="autoZero"/>
        <c:auto val="1"/>
        <c:lblAlgn val="ctr"/>
        <c:lblOffset val="100"/>
        <c:noMultiLvlLbl val="0"/>
      </c:catAx>
      <c:valAx>
        <c:axId val="1587616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87625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Valor facturado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394101001987467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67623568444404"/>
                      <c:h val="0.216135802031984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799-44FD-8091-99ECE6D0C8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Hoja1!$B$2</c:f>
              <c:numCache>
                <c:formatCode>_("$"* #,##0.00_);_("$"* \(#,##0.00\);_("$"* "-"??_);_(@_)</c:formatCode>
                <c:ptCount val="1"/>
                <c:pt idx="0">
                  <c:v>129158090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99-44FD-8091-99ECE6D0C8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38018816"/>
        <c:axId val="1538014656"/>
        <c:axId val="0"/>
      </c:bar3DChart>
      <c:catAx>
        <c:axId val="153801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38014656"/>
        <c:crosses val="autoZero"/>
        <c:auto val="1"/>
        <c:lblAlgn val="ctr"/>
        <c:lblOffset val="100"/>
        <c:noMultiLvlLbl val="0"/>
      </c:catAx>
      <c:valAx>
        <c:axId val="1538014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38018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Valor Facturado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2663948720766696E-2"/>
                  <c:y val="-0.311255143824754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2815049008326"/>
                      <c:h val="0.188029715941999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A488-484A-9AEE-DCA2549BDE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</c:f>
              <c:numCache>
                <c:formatCode>General</c:formatCode>
                <c:ptCount val="1"/>
                <c:pt idx="0">
                  <c:v>2020</c:v>
                </c:pt>
              </c:numCache>
            </c:numRef>
          </c:cat>
          <c:val>
            <c:numRef>
              <c:f>Hoja1!$B$2</c:f>
              <c:numCache>
                <c:formatCode>_("$"* #,##0.00_);_("$"* \(#,##0.00\);_("$"* "-"??_);_(@_)</c:formatCode>
                <c:ptCount val="1"/>
                <c:pt idx="0">
                  <c:v>8972400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88-484A-9AEE-DCA2549BDE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87625664"/>
        <c:axId val="1587616096"/>
        <c:axId val="0"/>
      </c:bar3DChart>
      <c:catAx>
        <c:axId val="158762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87616096"/>
        <c:crosses val="autoZero"/>
        <c:auto val="1"/>
        <c:lblAlgn val="ctr"/>
        <c:lblOffset val="100"/>
        <c:noMultiLvlLbl val="0"/>
      </c:catAx>
      <c:valAx>
        <c:axId val="1587616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87625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Valor facturado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394101001987467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67623568444404"/>
                      <c:h val="0.216135802031984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799-44FD-8091-99ECE6D0C8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Hoja1!$B$2</c:f>
              <c:numCache>
                <c:formatCode>_("$"* #,##0.00_);_("$"* \(#,##0.00\);_("$"* "-"??_);_(@_)</c:formatCode>
                <c:ptCount val="1"/>
                <c:pt idx="0">
                  <c:v>17717603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99-44FD-8091-99ECE6D0C8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38018816"/>
        <c:axId val="1538014656"/>
        <c:axId val="0"/>
      </c:bar3DChart>
      <c:catAx>
        <c:axId val="153801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38014656"/>
        <c:crosses val="autoZero"/>
        <c:auto val="1"/>
        <c:lblAlgn val="ctr"/>
        <c:lblOffset val="100"/>
        <c:noMultiLvlLbl val="0"/>
      </c:catAx>
      <c:valAx>
        <c:axId val="1538014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38018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Valor por Usuario/Mes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8443-4C2B-BD41-9A0160AA655C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8443-4C2B-BD41-9A0160AA655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8443-4C2B-BD41-9A0160AA655C}"/>
              </c:ext>
            </c:extLst>
          </c:dPt>
          <c:cat>
            <c:numRef>
              <c:f>Hoja1!$A$2:$A$5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Hoja1!$B$2:$B$5</c:f>
              <c:numCache>
                <c:formatCode>_(* #,##0.00_);_(* \(#,##0.00\);_(* "-"??_);_(@_)</c:formatCode>
                <c:ptCount val="4"/>
                <c:pt idx="0">
                  <c:v>16134</c:v>
                </c:pt>
                <c:pt idx="1">
                  <c:v>16779</c:v>
                </c:pt>
                <c:pt idx="2">
                  <c:v>17618</c:v>
                </c:pt>
                <c:pt idx="3">
                  <c:v>19078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43-4C2B-BD41-9A0160AA65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88157488"/>
        <c:axId val="1588157072"/>
        <c:axId val="0"/>
      </c:bar3DChart>
      <c:catAx>
        <c:axId val="158815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88157072"/>
        <c:crosses val="autoZero"/>
        <c:auto val="1"/>
        <c:lblAlgn val="ctr"/>
        <c:lblOffset val="100"/>
        <c:noMultiLvlLbl val="0"/>
      </c:catAx>
      <c:valAx>
        <c:axId val="158815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8815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Valor por Usuario/Mes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8443-4C2B-BD41-9A0160AA655C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8443-4C2B-BD41-9A0160AA655C}"/>
              </c:ext>
            </c:extLst>
          </c:dPt>
          <c:cat>
            <c:strRef>
              <c:f>Hoja1!$A$2:$A$4</c:f>
              <c:strCache>
                <c:ptCount val="3"/>
                <c:pt idx="0">
                  <c:v>2021 Comparta</c:v>
                </c:pt>
                <c:pt idx="1">
                  <c:v>2021 Sanitas</c:v>
                </c:pt>
                <c:pt idx="2">
                  <c:v>2022 Sanitas</c:v>
                </c:pt>
              </c:strCache>
            </c:strRef>
          </c:cat>
          <c:val>
            <c:numRef>
              <c:f>Hoja1!$B$2:$B$4</c:f>
              <c:numCache>
                <c:formatCode>_(* #,##0.00_);_(* \(#,##0.00\);_(* "-"??_);_(@_)</c:formatCode>
                <c:ptCount val="3"/>
                <c:pt idx="0">
                  <c:v>19078</c:v>
                </c:pt>
                <c:pt idx="1">
                  <c:v>19300</c:v>
                </c:pt>
                <c:pt idx="2">
                  <c:v>20521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43-4C2B-BD41-9A0160AA65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88157488"/>
        <c:axId val="1588157072"/>
        <c:axId val="0"/>
      </c:bar3DChart>
      <c:catAx>
        <c:axId val="158815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88157072"/>
        <c:crosses val="autoZero"/>
        <c:auto val="1"/>
        <c:lblAlgn val="ctr"/>
        <c:lblOffset val="100"/>
        <c:noMultiLvlLbl val="0"/>
      </c:catAx>
      <c:valAx>
        <c:axId val="158815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8815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4-12T08:22:46.437" idx="1">
    <p:pos x="10" y="10"/>
    <p:text>En Bienvenida se dan agradecimientos por participar en la asamblea, se presenta el Host, se da el himno, se da paso al Dr. Tuta para el siguiente paso.</p:text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0EE548-C1B4-483C-872D-DB05D8501CCF}" type="doc">
      <dgm:prSet loTypeId="urn:microsoft.com/office/officeart/2005/8/layout/gear1" loCatId="process" qsTypeId="urn:microsoft.com/office/officeart/2005/8/quickstyle/simple5" qsCatId="simple" csTypeId="urn:microsoft.com/office/officeart/2005/8/colors/colorful2" csCatId="colorful" phldr="1"/>
      <dgm:spPr/>
    </dgm:pt>
    <dgm:pt modelId="{EC24F75D-54F4-427F-8145-13293EA4D3F6}">
      <dgm:prSet phldrT="[Texto]" custT="1"/>
      <dgm:spPr/>
      <dgm:t>
        <a:bodyPr/>
        <a:lstStyle/>
        <a:p>
          <a:r>
            <a:rPr lang="es-MX" sz="2800" dirty="0"/>
            <a:t>Financiero</a:t>
          </a:r>
          <a:endParaRPr lang="es-CO" sz="2800" dirty="0"/>
        </a:p>
      </dgm:t>
    </dgm:pt>
    <dgm:pt modelId="{8F9F67F0-12E9-45C0-806C-4C5BC3FABF9D}" type="parTrans" cxnId="{B3B28969-5544-46F0-87A8-37582F3B063B}">
      <dgm:prSet/>
      <dgm:spPr/>
      <dgm:t>
        <a:bodyPr/>
        <a:lstStyle/>
        <a:p>
          <a:endParaRPr lang="es-CO"/>
        </a:p>
      </dgm:t>
    </dgm:pt>
    <dgm:pt modelId="{58838AA9-8F83-4119-8787-66C1BD3011F9}" type="sibTrans" cxnId="{B3B28969-5544-46F0-87A8-37582F3B063B}">
      <dgm:prSet/>
      <dgm:spPr/>
      <dgm:t>
        <a:bodyPr/>
        <a:lstStyle/>
        <a:p>
          <a:endParaRPr lang="es-CO"/>
        </a:p>
      </dgm:t>
    </dgm:pt>
    <dgm:pt modelId="{8B9C0DFC-C5F5-4B04-A5C1-F851044F7250}">
      <dgm:prSet phldrT="[Texto]"/>
      <dgm:spPr/>
      <dgm:t>
        <a:bodyPr/>
        <a:lstStyle/>
        <a:p>
          <a:r>
            <a:rPr lang="es-MX" dirty="0"/>
            <a:t>PERSONAL</a:t>
          </a:r>
          <a:endParaRPr lang="es-CO" dirty="0"/>
        </a:p>
      </dgm:t>
    </dgm:pt>
    <dgm:pt modelId="{6EAD369C-5B38-42FB-9CBE-BCE0690819F6}" type="parTrans" cxnId="{3EAEAC70-2F5A-4224-BD0A-0077C012F3EF}">
      <dgm:prSet/>
      <dgm:spPr/>
      <dgm:t>
        <a:bodyPr/>
        <a:lstStyle/>
        <a:p>
          <a:endParaRPr lang="es-CO"/>
        </a:p>
      </dgm:t>
    </dgm:pt>
    <dgm:pt modelId="{61EF4A53-35AC-43B1-ABC1-B9BA826DA62B}" type="sibTrans" cxnId="{3EAEAC70-2F5A-4224-BD0A-0077C012F3EF}">
      <dgm:prSet/>
      <dgm:spPr/>
      <dgm:t>
        <a:bodyPr/>
        <a:lstStyle/>
        <a:p>
          <a:endParaRPr lang="es-CO"/>
        </a:p>
      </dgm:t>
    </dgm:pt>
    <dgm:pt modelId="{A5B2FFCE-AF28-43C0-9C63-D529DE003110}">
      <dgm:prSet phldrT="[Texto]"/>
      <dgm:spPr/>
      <dgm:t>
        <a:bodyPr/>
        <a:lstStyle/>
        <a:p>
          <a:r>
            <a:rPr lang="es-MX" dirty="0"/>
            <a:t>SERVICIOS</a:t>
          </a:r>
          <a:endParaRPr lang="es-CO" dirty="0"/>
        </a:p>
      </dgm:t>
    </dgm:pt>
    <dgm:pt modelId="{2F32F434-182F-4061-A0D4-3EA698EE934A}" type="parTrans" cxnId="{6FF11B41-FDCC-4AC2-8996-321D96EAD414}">
      <dgm:prSet/>
      <dgm:spPr/>
      <dgm:t>
        <a:bodyPr/>
        <a:lstStyle/>
        <a:p>
          <a:endParaRPr lang="es-CO"/>
        </a:p>
      </dgm:t>
    </dgm:pt>
    <dgm:pt modelId="{13045620-C20E-4E98-96C1-1BD2EAF1A5F9}" type="sibTrans" cxnId="{6FF11B41-FDCC-4AC2-8996-321D96EAD414}">
      <dgm:prSet/>
      <dgm:spPr/>
      <dgm:t>
        <a:bodyPr/>
        <a:lstStyle/>
        <a:p>
          <a:endParaRPr lang="es-CO"/>
        </a:p>
      </dgm:t>
    </dgm:pt>
    <dgm:pt modelId="{1AA1BC09-C0C8-414F-9E21-A4AFFF392F6D}" type="pres">
      <dgm:prSet presAssocID="{5D0EE548-C1B4-483C-872D-DB05D8501CC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9DAAE11-5EA8-4B05-9E2D-D1FE31E41769}" type="pres">
      <dgm:prSet presAssocID="{EC24F75D-54F4-427F-8145-13293EA4D3F6}" presName="gear1" presStyleLbl="node1" presStyleIdx="0" presStyleCnt="3">
        <dgm:presLayoutVars>
          <dgm:chMax val="1"/>
          <dgm:bulletEnabled val="1"/>
        </dgm:presLayoutVars>
      </dgm:prSet>
      <dgm:spPr/>
    </dgm:pt>
    <dgm:pt modelId="{F69EF098-E733-472C-8794-ABF21A059279}" type="pres">
      <dgm:prSet presAssocID="{EC24F75D-54F4-427F-8145-13293EA4D3F6}" presName="gear1srcNode" presStyleLbl="node1" presStyleIdx="0" presStyleCnt="3"/>
      <dgm:spPr/>
    </dgm:pt>
    <dgm:pt modelId="{8DA5FA5C-B9EF-4939-A850-CD4C14F0B226}" type="pres">
      <dgm:prSet presAssocID="{EC24F75D-54F4-427F-8145-13293EA4D3F6}" presName="gear1dstNode" presStyleLbl="node1" presStyleIdx="0" presStyleCnt="3"/>
      <dgm:spPr/>
    </dgm:pt>
    <dgm:pt modelId="{6DC2545D-CFCB-42D4-AB76-C3647B1FB2D1}" type="pres">
      <dgm:prSet presAssocID="{8B9C0DFC-C5F5-4B04-A5C1-F851044F7250}" presName="gear2" presStyleLbl="node1" presStyleIdx="1" presStyleCnt="3">
        <dgm:presLayoutVars>
          <dgm:chMax val="1"/>
          <dgm:bulletEnabled val="1"/>
        </dgm:presLayoutVars>
      </dgm:prSet>
      <dgm:spPr/>
    </dgm:pt>
    <dgm:pt modelId="{7D9CDA50-705C-4236-A8E7-8E6354649B87}" type="pres">
      <dgm:prSet presAssocID="{8B9C0DFC-C5F5-4B04-A5C1-F851044F7250}" presName="gear2srcNode" presStyleLbl="node1" presStyleIdx="1" presStyleCnt="3"/>
      <dgm:spPr/>
    </dgm:pt>
    <dgm:pt modelId="{16D6B9D8-7177-42C2-A78F-5D2A5DB11A33}" type="pres">
      <dgm:prSet presAssocID="{8B9C0DFC-C5F5-4B04-A5C1-F851044F7250}" presName="gear2dstNode" presStyleLbl="node1" presStyleIdx="1" presStyleCnt="3"/>
      <dgm:spPr/>
    </dgm:pt>
    <dgm:pt modelId="{14B25ABF-8FE5-4623-9B44-4E629CDC9C93}" type="pres">
      <dgm:prSet presAssocID="{A5B2FFCE-AF28-43C0-9C63-D529DE003110}" presName="gear3" presStyleLbl="node1" presStyleIdx="2" presStyleCnt="3"/>
      <dgm:spPr/>
    </dgm:pt>
    <dgm:pt modelId="{67F3EFEB-A4A3-4031-90CF-0D6DB8625A4A}" type="pres">
      <dgm:prSet presAssocID="{A5B2FFCE-AF28-43C0-9C63-D529DE003110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19F48863-755D-4F8F-81EF-C10441F01AE3}" type="pres">
      <dgm:prSet presAssocID="{A5B2FFCE-AF28-43C0-9C63-D529DE003110}" presName="gear3srcNode" presStyleLbl="node1" presStyleIdx="2" presStyleCnt="3"/>
      <dgm:spPr/>
    </dgm:pt>
    <dgm:pt modelId="{E2DB61BB-E2BB-4BA9-82D8-E9E3EF8F2AF0}" type="pres">
      <dgm:prSet presAssocID="{A5B2FFCE-AF28-43C0-9C63-D529DE003110}" presName="gear3dstNode" presStyleLbl="node1" presStyleIdx="2" presStyleCnt="3"/>
      <dgm:spPr/>
    </dgm:pt>
    <dgm:pt modelId="{3245183B-9B15-4454-A5B8-B71F4648FFFE}" type="pres">
      <dgm:prSet presAssocID="{58838AA9-8F83-4119-8787-66C1BD3011F9}" presName="connector1" presStyleLbl="sibTrans2D1" presStyleIdx="0" presStyleCnt="3"/>
      <dgm:spPr/>
    </dgm:pt>
    <dgm:pt modelId="{1ED63A60-2BB2-4096-8DD0-2CB5BF2474A6}" type="pres">
      <dgm:prSet presAssocID="{61EF4A53-35AC-43B1-ABC1-B9BA826DA62B}" presName="connector2" presStyleLbl="sibTrans2D1" presStyleIdx="1" presStyleCnt="3"/>
      <dgm:spPr/>
    </dgm:pt>
    <dgm:pt modelId="{5DFFF355-A824-4BC8-A53D-9F3E9BE5DADC}" type="pres">
      <dgm:prSet presAssocID="{13045620-C20E-4E98-96C1-1BD2EAF1A5F9}" presName="connector3" presStyleLbl="sibTrans2D1" presStyleIdx="2" presStyleCnt="3"/>
      <dgm:spPr/>
    </dgm:pt>
  </dgm:ptLst>
  <dgm:cxnLst>
    <dgm:cxn modelId="{DF5F1811-465E-496F-AD84-6CCFB87180F3}" type="presOf" srcId="{A5B2FFCE-AF28-43C0-9C63-D529DE003110}" destId="{67F3EFEB-A4A3-4031-90CF-0D6DB8625A4A}" srcOrd="1" destOrd="0" presId="urn:microsoft.com/office/officeart/2005/8/layout/gear1"/>
    <dgm:cxn modelId="{0AB7E11B-3A05-43F7-B20E-81CCD43C6F56}" type="presOf" srcId="{A5B2FFCE-AF28-43C0-9C63-D529DE003110}" destId="{14B25ABF-8FE5-4623-9B44-4E629CDC9C93}" srcOrd="0" destOrd="0" presId="urn:microsoft.com/office/officeart/2005/8/layout/gear1"/>
    <dgm:cxn modelId="{05824B39-3107-4A86-BDAD-62E1FB9E7A7C}" type="presOf" srcId="{8B9C0DFC-C5F5-4B04-A5C1-F851044F7250}" destId="{16D6B9D8-7177-42C2-A78F-5D2A5DB11A33}" srcOrd="2" destOrd="0" presId="urn:microsoft.com/office/officeart/2005/8/layout/gear1"/>
    <dgm:cxn modelId="{6FF11B41-FDCC-4AC2-8996-321D96EAD414}" srcId="{5D0EE548-C1B4-483C-872D-DB05D8501CCF}" destId="{A5B2FFCE-AF28-43C0-9C63-D529DE003110}" srcOrd="2" destOrd="0" parTransId="{2F32F434-182F-4061-A0D4-3EA698EE934A}" sibTransId="{13045620-C20E-4E98-96C1-1BD2EAF1A5F9}"/>
    <dgm:cxn modelId="{B3B28969-5544-46F0-87A8-37582F3B063B}" srcId="{5D0EE548-C1B4-483C-872D-DB05D8501CCF}" destId="{EC24F75D-54F4-427F-8145-13293EA4D3F6}" srcOrd="0" destOrd="0" parTransId="{8F9F67F0-12E9-45C0-806C-4C5BC3FABF9D}" sibTransId="{58838AA9-8F83-4119-8787-66C1BD3011F9}"/>
    <dgm:cxn modelId="{B9A5DA6A-2A53-4285-9798-7040267AEDED}" type="presOf" srcId="{A5B2FFCE-AF28-43C0-9C63-D529DE003110}" destId="{19F48863-755D-4F8F-81EF-C10441F01AE3}" srcOrd="2" destOrd="0" presId="urn:microsoft.com/office/officeart/2005/8/layout/gear1"/>
    <dgm:cxn modelId="{001F464B-2AD9-41A2-A234-F9C4C3F5A31C}" type="presOf" srcId="{EC24F75D-54F4-427F-8145-13293EA4D3F6}" destId="{8DA5FA5C-B9EF-4939-A850-CD4C14F0B226}" srcOrd="2" destOrd="0" presId="urn:microsoft.com/office/officeart/2005/8/layout/gear1"/>
    <dgm:cxn modelId="{3EAEAC70-2F5A-4224-BD0A-0077C012F3EF}" srcId="{5D0EE548-C1B4-483C-872D-DB05D8501CCF}" destId="{8B9C0DFC-C5F5-4B04-A5C1-F851044F7250}" srcOrd="1" destOrd="0" parTransId="{6EAD369C-5B38-42FB-9CBE-BCE0690819F6}" sibTransId="{61EF4A53-35AC-43B1-ABC1-B9BA826DA62B}"/>
    <dgm:cxn modelId="{E823D37D-0A8E-4BCF-AA6D-CE324C6C1AA8}" type="presOf" srcId="{61EF4A53-35AC-43B1-ABC1-B9BA826DA62B}" destId="{1ED63A60-2BB2-4096-8DD0-2CB5BF2474A6}" srcOrd="0" destOrd="0" presId="urn:microsoft.com/office/officeart/2005/8/layout/gear1"/>
    <dgm:cxn modelId="{4A8616A5-12A9-4918-B70A-37E3D432DD05}" type="presOf" srcId="{5D0EE548-C1B4-483C-872D-DB05D8501CCF}" destId="{1AA1BC09-C0C8-414F-9E21-A4AFFF392F6D}" srcOrd="0" destOrd="0" presId="urn:microsoft.com/office/officeart/2005/8/layout/gear1"/>
    <dgm:cxn modelId="{AE085EC1-C9EE-4700-96A9-7D84632D4FD8}" type="presOf" srcId="{8B9C0DFC-C5F5-4B04-A5C1-F851044F7250}" destId="{6DC2545D-CFCB-42D4-AB76-C3647B1FB2D1}" srcOrd="0" destOrd="0" presId="urn:microsoft.com/office/officeart/2005/8/layout/gear1"/>
    <dgm:cxn modelId="{1D8B53C6-A004-4EF6-AF7E-2F66A8BC0208}" type="presOf" srcId="{58838AA9-8F83-4119-8787-66C1BD3011F9}" destId="{3245183B-9B15-4454-A5B8-B71F4648FFFE}" srcOrd="0" destOrd="0" presId="urn:microsoft.com/office/officeart/2005/8/layout/gear1"/>
    <dgm:cxn modelId="{A34CE7CE-4941-40FC-A775-2F3C9EEEA0E4}" type="presOf" srcId="{EC24F75D-54F4-427F-8145-13293EA4D3F6}" destId="{09DAAE11-5EA8-4B05-9E2D-D1FE31E41769}" srcOrd="0" destOrd="0" presId="urn:microsoft.com/office/officeart/2005/8/layout/gear1"/>
    <dgm:cxn modelId="{F72AAAD2-C668-4A69-BFA5-9C37622F7758}" type="presOf" srcId="{8B9C0DFC-C5F5-4B04-A5C1-F851044F7250}" destId="{7D9CDA50-705C-4236-A8E7-8E6354649B87}" srcOrd="1" destOrd="0" presId="urn:microsoft.com/office/officeart/2005/8/layout/gear1"/>
    <dgm:cxn modelId="{F2CEF0DF-CB8B-4290-BE72-034B3ABE6431}" type="presOf" srcId="{A5B2FFCE-AF28-43C0-9C63-D529DE003110}" destId="{E2DB61BB-E2BB-4BA9-82D8-E9E3EF8F2AF0}" srcOrd="3" destOrd="0" presId="urn:microsoft.com/office/officeart/2005/8/layout/gear1"/>
    <dgm:cxn modelId="{BF4C51E4-9685-43F9-88DA-631029B02981}" type="presOf" srcId="{13045620-C20E-4E98-96C1-1BD2EAF1A5F9}" destId="{5DFFF355-A824-4BC8-A53D-9F3E9BE5DADC}" srcOrd="0" destOrd="0" presId="urn:microsoft.com/office/officeart/2005/8/layout/gear1"/>
    <dgm:cxn modelId="{32DBB9FE-BB04-4C87-A7F4-2765F3018E8F}" type="presOf" srcId="{EC24F75D-54F4-427F-8145-13293EA4D3F6}" destId="{F69EF098-E733-472C-8794-ABF21A059279}" srcOrd="1" destOrd="0" presId="urn:microsoft.com/office/officeart/2005/8/layout/gear1"/>
    <dgm:cxn modelId="{5B9732D5-9EAF-478F-8989-2262BA4B9A28}" type="presParOf" srcId="{1AA1BC09-C0C8-414F-9E21-A4AFFF392F6D}" destId="{09DAAE11-5EA8-4B05-9E2D-D1FE31E41769}" srcOrd="0" destOrd="0" presId="urn:microsoft.com/office/officeart/2005/8/layout/gear1"/>
    <dgm:cxn modelId="{BE6087E1-3187-4EA1-BBFF-ECD5DAFFA48D}" type="presParOf" srcId="{1AA1BC09-C0C8-414F-9E21-A4AFFF392F6D}" destId="{F69EF098-E733-472C-8794-ABF21A059279}" srcOrd="1" destOrd="0" presId="urn:microsoft.com/office/officeart/2005/8/layout/gear1"/>
    <dgm:cxn modelId="{A0FEBC7D-C541-470E-A4E3-44F5D8133CDF}" type="presParOf" srcId="{1AA1BC09-C0C8-414F-9E21-A4AFFF392F6D}" destId="{8DA5FA5C-B9EF-4939-A850-CD4C14F0B226}" srcOrd="2" destOrd="0" presId="urn:microsoft.com/office/officeart/2005/8/layout/gear1"/>
    <dgm:cxn modelId="{5AE34132-2FF9-4CB6-8016-C273C01A03B1}" type="presParOf" srcId="{1AA1BC09-C0C8-414F-9E21-A4AFFF392F6D}" destId="{6DC2545D-CFCB-42D4-AB76-C3647B1FB2D1}" srcOrd="3" destOrd="0" presId="urn:microsoft.com/office/officeart/2005/8/layout/gear1"/>
    <dgm:cxn modelId="{68195BAC-2E85-493D-BC95-5F776303AC01}" type="presParOf" srcId="{1AA1BC09-C0C8-414F-9E21-A4AFFF392F6D}" destId="{7D9CDA50-705C-4236-A8E7-8E6354649B87}" srcOrd="4" destOrd="0" presId="urn:microsoft.com/office/officeart/2005/8/layout/gear1"/>
    <dgm:cxn modelId="{134DB77F-90F0-4EFE-BF81-DA04B9BF3486}" type="presParOf" srcId="{1AA1BC09-C0C8-414F-9E21-A4AFFF392F6D}" destId="{16D6B9D8-7177-42C2-A78F-5D2A5DB11A33}" srcOrd="5" destOrd="0" presId="urn:microsoft.com/office/officeart/2005/8/layout/gear1"/>
    <dgm:cxn modelId="{896B2637-C039-4839-9348-7B5015B96C83}" type="presParOf" srcId="{1AA1BC09-C0C8-414F-9E21-A4AFFF392F6D}" destId="{14B25ABF-8FE5-4623-9B44-4E629CDC9C93}" srcOrd="6" destOrd="0" presId="urn:microsoft.com/office/officeart/2005/8/layout/gear1"/>
    <dgm:cxn modelId="{C64091DA-2725-479A-883C-C8EB6FA81990}" type="presParOf" srcId="{1AA1BC09-C0C8-414F-9E21-A4AFFF392F6D}" destId="{67F3EFEB-A4A3-4031-90CF-0D6DB8625A4A}" srcOrd="7" destOrd="0" presId="urn:microsoft.com/office/officeart/2005/8/layout/gear1"/>
    <dgm:cxn modelId="{30253B19-9AF4-4193-8A8C-A0F45BE41E4D}" type="presParOf" srcId="{1AA1BC09-C0C8-414F-9E21-A4AFFF392F6D}" destId="{19F48863-755D-4F8F-81EF-C10441F01AE3}" srcOrd="8" destOrd="0" presId="urn:microsoft.com/office/officeart/2005/8/layout/gear1"/>
    <dgm:cxn modelId="{99B781CC-4857-4C2C-83B2-3001BB8E5503}" type="presParOf" srcId="{1AA1BC09-C0C8-414F-9E21-A4AFFF392F6D}" destId="{E2DB61BB-E2BB-4BA9-82D8-E9E3EF8F2AF0}" srcOrd="9" destOrd="0" presId="urn:microsoft.com/office/officeart/2005/8/layout/gear1"/>
    <dgm:cxn modelId="{C8A216D2-953E-418A-B742-B5484BC3F732}" type="presParOf" srcId="{1AA1BC09-C0C8-414F-9E21-A4AFFF392F6D}" destId="{3245183B-9B15-4454-A5B8-B71F4648FFFE}" srcOrd="10" destOrd="0" presId="urn:microsoft.com/office/officeart/2005/8/layout/gear1"/>
    <dgm:cxn modelId="{7D6708F1-075D-4363-9F53-FCCCEA59A961}" type="presParOf" srcId="{1AA1BC09-C0C8-414F-9E21-A4AFFF392F6D}" destId="{1ED63A60-2BB2-4096-8DD0-2CB5BF2474A6}" srcOrd="11" destOrd="0" presId="urn:microsoft.com/office/officeart/2005/8/layout/gear1"/>
    <dgm:cxn modelId="{825CA042-2DA1-4D60-8CEE-06DEAECBA41E}" type="presParOf" srcId="{1AA1BC09-C0C8-414F-9E21-A4AFFF392F6D}" destId="{5DFFF355-A824-4BC8-A53D-9F3E9BE5DAD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A13D6C-D281-49E1-B431-7E5052402675}" type="doc">
      <dgm:prSet loTypeId="urn:microsoft.com/office/officeart/2005/8/layout/chevron2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5DD622D7-4448-4B92-BE3B-C7DAD40486D4}">
      <dgm:prSet phldrT="[Texto]"/>
      <dgm:spPr/>
      <dgm:t>
        <a:bodyPr/>
        <a:lstStyle/>
        <a:p>
          <a:r>
            <a:rPr lang="es-MX" dirty="0"/>
            <a:t>Meta 1</a:t>
          </a:r>
          <a:endParaRPr lang="es-CO" dirty="0"/>
        </a:p>
      </dgm:t>
    </dgm:pt>
    <dgm:pt modelId="{5D2E3BF2-F438-42BB-AB76-9B44348AD087}" type="parTrans" cxnId="{AE913439-37B8-435E-AFFF-3C4FFB1B18ED}">
      <dgm:prSet/>
      <dgm:spPr/>
      <dgm:t>
        <a:bodyPr/>
        <a:lstStyle/>
        <a:p>
          <a:endParaRPr lang="es-CO"/>
        </a:p>
      </dgm:t>
    </dgm:pt>
    <dgm:pt modelId="{0AA2B0F2-711C-4295-B777-D3CE85EA66E1}" type="sibTrans" cxnId="{AE913439-37B8-435E-AFFF-3C4FFB1B18ED}">
      <dgm:prSet/>
      <dgm:spPr/>
      <dgm:t>
        <a:bodyPr/>
        <a:lstStyle/>
        <a:p>
          <a:endParaRPr lang="es-CO"/>
        </a:p>
      </dgm:t>
    </dgm:pt>
    <dgm:pt modelId="{3BFFA5D7-F776-4BB6-AE7F-B1C599806291}">
      <dgm:prSet phldrT="[Texto]"/>
      <dgm:spPr/>
      <dgm:t>
        <a:bodyPr/>
        <a:lstStyle/>
        <a:p>
          <a:r>
            <a:rPr lang="es-MX" dirty="0"/>
            <a:t>Finalizar el programa de Saneamiento Fiscal y Financiero</a:t>
          </a:r>
          <a:endParaRPr lang="es-CO" dirty="0"/>
        </a:p>
      </dgm:t>
    </dgm:pt>
    <dgm:pt modelId="{B7F05D48-B3CD-49CA-B21C-1E85E2FEDE9F}" type="parTrans" cxnId="{AFD3DD4A-97EF-48FC-8822-D65A97826C60}">
      <dgm:prSet/>
      <dgm:spPr/>
      <dgm:t>
        <a:bodyPr/>
        <a:lstStyle/>
        <a:p>
          <a:endParaRPr lang="es-CO"/>
        </a:p>
      </dgm:t>
    </dgm:pt>
    <dgm:pt modelId="{EFA7F06C-D25A-4128-8F22-8EC7CDB04928}" type="sibTrans" cxnId="{AFD3DD4A-97EF-48FC-8822-D65A97826C60}">
      <dgm:prSet/>
      <dgm:spPr/>
      <dgm:t>
        <a:bodyPr/>
        <a:lstStyle/>
        <a:p>
          <a:endParaRPr lang="es-CO"/>
        </a:p>
      </dgm:t>
    </dgm:pt>
    <dgm:pt modelId="{1A6A74CD-7E1F-4311-AC43-CCE917CE582A}">
      <dgm:prSet phldrT="[Texto]"/>
      <dgm:spPr/>
      <dgm:t>
        <a:bodyPr/>
        <a:lstStyle/>
        <a:p>
          <a:r>
            <a:rPr lang="es-MX" dirty="0"/>
            <a:t>IMPORTANCIA: Evitar intervención de los entes nacionales en la E.S.E por su posible liquidación</a:t>
          </a:r>
          <a:endParaRPr lang="es-CO" dirty="0"/>
        </a:p>
      </dgm:t>
    </dgm:pt>
    <dgm:pt modelId="{5CB69723-7D2C-4BC4-9699-7183BCE29304}" type="parTrans" cxnId="{509BFEEB-904A-4D33-9BE7-FA38BA0CE9A2}">
      <dgm:prSet/>
      <dgm:spPr/>
      <dgm:t>
        <a:bodyPr/>
        <a:lstStyle/>
        <a:p>
          <a:endParaRPr lang="es-CO"/>
        </a:p>
      </dgm:t>
    </dgm:pt>
    <dgm:pt modelId="{7D8E7E36-6E6C-463F-94CC-E8D019E87C97}" type="sibTrans" cxnId="{509BFEEB-904A-4D33-9BE7-FA38BA0CE9A2}">
      <dgm:prSet/>
      <dgm:spPr/>
      <dgm:t>
        <a:bodyPr/>
        <a:lstStyle/>
        <a:p>
          <a:endParaRPr lang="es-CO"/>
        </a:p>
      </dgm:t>
    </dgm:pt>
    <dgm:pt modelId="{523E93F6-AEC9-4713-8F0B-7FD84E157553}">
      <dgm:prSet phldrT="[Texto]"/>
      <dgm:spPr/>
      <dgm:t>
        <a:bodyPr/>
        <a:lstStyle/>
        <a:p>
          <a:r>
            <a:rPr lang="es-MX" dirty="0"/>
            <a:t>Meta 2</a:t>
          </a:r>
          <a:endParaRPr lang="es-CO" dirty="0"/>
        </a:p>
      </dgm:t>
    </dgm:pt>
    <dgm:pt modelId="{97E93CC9-2E67-44B1-A43B-2691C988D0B9}" type="parTrans" cxnId="{648CA05D-1BE6-433C-A99F-9125C526C753}">
      <dgm:prSet/>
      <dgm:spPr/>
      <dgm:t>
        <a:bodyPr/>
        <a:lstStyle/>
        <a:p>
          <a:endParaRPr lang="es-CO"/>
        </a:p>
      </dgm:t>
    </dgm:pt>
    <dgm:pt modelId="{785628C8-D76C-49C5-B436-2A401FFB92F1}" type="sibTrans" cxnId="{648CA05D-1BE6-433C-A99F-9125C526C753}">
      <dgm:prSet/>
      <dgm:spPr/>
      <dgm:t>
        <a:bodyPr/>
        <a:lstStyle/>
        <a:p>
          <a:endParaRPr lang="es-CO"/>
        </a:p>
      </dgm:t>
    </dgm:pt>
    <dgm:pt modelId="{82688121-5E81-411D-997E-7FADDF0F9063}">
      <dgm:prSet phldrT="[Texto]"/>
      <dgm:spPr/>
      <dgm:t>
        <a:bodyPr/>
        <a:lstStyle/>
        <a:p>
          <a:r>
            <a:rPr lang="es-MX" dirty="0"/>
            <a:t>Generar equilibrio financiero y/o excedente en la E.S.E</a:t>
          </a:r>
          <a:endParaRPr lang="es-CO" dirty="0"/>
        </a:p>
      </dgm:t>
    </dgm:pt>
    <dgm:pt modelId="{65790072-EA9A-4913-A6AC-3C84E0D47C4C}" type="parTrans" cxnId="{47CA9DDA-2A2E-4B2E-87FC-0A34A52F8A01}">
      <dgm:prSet/>
      <dgm:spPr/>
      <dgm:t>
        <a:bodyPr/>
        <a:lstStyle/>
        <a:p>
          <a:endParaRPr lang="es-CO"/>
        </a:p>
      </dgm:t>
    </dgm:pt>
    <dgm:pt modelId="{9E2D2C4B-B358-477E-957A-D2FEF1854CAE}" type="sibTrans" cxnId="{47CA9DDA-2A2E-4B2E-87FC-0A34A52F8A01}">
      <dgm:prSet/>
      <dgm:spPr/>
      <dgm:t>
        <a:bodyPr/>
        <a:lstStyle/>
        <a:p>
          <a:endParaRPr lang="es-CO"/>
        </a:p>
      </dgm:t>
    </dgm:pt>
    <dgm:pt modelId="{0452E440-1786-4D29-8A82-345B65E06B1D}">
      <dgm:prSet phldrT="[Texto]"/>
      <dgm:spPr/>
      <dgm:t>
        <a:bodyPr/>
        <a:lstStyle/>
        <a:p>
          <a:r>
            <a:rPr lang="es-MX" dirty="0"/>
            <a:t>IMPORTANCIA: Evitar caer nuevamente en el PSFF</a:t>
          </a:r>
          <a:endParaRPr lang="es-CO" dirty="0"/>
        </a:p>
      </dgm:t>
    </dgm:pt>
    <dgm:pt modelId="{BB9976A9-EFB4-41E1-A21D-6FBBBC96CDBE}" type="parTrans" cxnId="{C29B88DB-111C-48A5-9365-C598BBE9A26C}">
      <dgm:prSet/>
      <dgm:spPr/>
      <dgm:t>
        <a:bodyPr/>
        <a:lstStyle/>
        <a:p>
          <a:endParaRPr lang="es-CO"/>
        </a:p>
      </dgm:t>
    </dgm:pt>
    <dgm:pt modelId="{E09ECF11-F2E9-497F-9DEF-E628ED2D576B}" type="sibTrans" cxnId="{C29B88DB-111C-48A5-9365-C598BBE9A26C}">
      <dgm:prSet/>
      <dgm:spPr/>
      <dgm:t>
        <a:bodyPr/>
        <a:lstStyle/>
        <a:p>
          <a:endParaRPr lang="es-CO"/>
        </a:p>
      </dgm:t>
    </dgm:pt>
    <dgm:pt modelId="{5F237E8A-3889-42ED-A1A5-8F989C896A94}">
      <dgm:prSet phldrT="[Texto]"/>
      <dgm:spPr/>
      <dgm:t>
        <a:bodyPr/>
        <a:lstStyle/>
        <a:p>
          <a:r>
            <a:rPr lang="es-MX" dirty="0"/>
            <a:t>Meta 3</a:t>
          </a:r>
          <a:endParaRPr lang="es-CO" dirty="0"/>
        </a:p>
      </dgm:t>
    </dgm:pt>
    <dgm:pt modelId="{F02D5741-B131-4093-8E38-1A818B0B89EE}" type="parTrans" cxnId="{273F6526-60A6-4B96-81A5-BA5E42F6B945}">
      <dgm:prSet/>
      <dgm:spPr/>
      <dgm:t>
        <a:bodyPr/>
        <a:lstStyle/>
        <a:p>
          <a:endParaRPr lang="es-CO"/>
        </a:p>
      </dgm:t>
    </dgm:pt>
    <dgm:pt modelId="{0A95AD01-2E02-4A66-A0EE-569037F3C39C}" type="sibTrans" cxnId="{273F6526-60A6-4B96-81A5-BA5E42F6B945}">
      <dgm:prSet/>
      <dgm:spPr/>
      <dgm:t>
        <a:bodyPr/>
        <a:lstStyle/>
        <a:p>
          <a:endParaRPr lang="es-CO"/>
        </a:p>
      </dgm:t>
    </dgm:pt>
    <dgm:pt modelId="{F5896E51-FE8B-4B88-923A-831DCEB58386}">
      <dgm:prSet phldrT="[Texto]"/>
      <dgm:spPr/>
      <dgm:t>
        <a:bodyPr/>
        <a:lstStyle/>
        <a:p>
          <a:r>
            <a:rPr lang="es-MX" dirty="0"/>
            <a:t>Generar excedente en la E.S.E</a:t>
          </a:r>
          <a:endParaRPr lang="es-CO" dirty="0"/>
        </a:p>
      </dgm:t>
    </dgm:pt>
    <dgm:pt modelId="{0F35521D-EE14-4D37-AAA5-D074EAC7E505}" type="parTrans" cxnId="{D8EB35B0-A67E-412D-ABB2-9AE921EF7CEA}">
      <dgm:prSet/>
      <dgm:spPr/>
      <dgm:t>
        <a:bodyPr/>
        <a:lstStyle/>
        <a:p>
          <a:endParaRPr lang="es-CO"/>
        </a:p>
      </dgm:t>
    </dgm:pt>
    <dgm:pt modelId="{5CDBFE23-8186-4930-9070-CD79E0C2AFF9}" type="sibTrans" cxnId="{D8EB35B0-A67E-412D-ABB2-9AE921EF7CEA}">
      <dgm:prSet/>
      <dgm:spPr/>
      <dgm:t>
        <a:bodyPr/>
        <a:lstStyle/>
        <a:p>
          <a:endParaRPr lang="es-CO"/>
        </a:p>
      </dgm:t>
    </dgm:pt>
    <dgm:pt modelId="{1511ACBF-ABFA-4FF5-AC94-69D6875902B5}">
      <dgm:prSet phldrT="[Texto]"/>
      <dgm:spPr/>
      <dgm:t>
        <a:bodyPr/>
        <a:lstStyle/>
        <a:p>
          <a:r>
            <a:rPr lang="es-MX" dirty="0"/>
            <a:t>IMPORTANCIA: Mejorar condiciones laborales – generación y ejecución de proyectos con recursos de la E.S.E</a:t>
          </a:r>
          <a:endParaRPr lang="es-CO" dirty="0"/>
        </a:p>
      </dgm:t>
    </dgm:pt>
    <dgm:pt modelId="{CBEE57CA-6DFA-48C3-A05F-29CB5ED2BDE8}" type="parTrans" cxnId="{386FBF38-7767-4C83-ABBB-5B13B2B0C87C}">
      <dgm:prSet/>
      <dgm:spPr/>
      <dgm:t>
        <a:bodyPr/>
        <a:lstStyle/>
        <a:p>
          <a:endParaRPr lang="es-CO"/>
        </a:p>
      </dgm:t>
    </dgm:pt>
    <dgm:pt modelId="{5BC15A93-7B4D-4A1E-9BE1-CD0A332F2945}" type="sibTrans" cxnId="{386FBF38-7767-4C83-ABBB-5B13B2B0C87C}">
      <dgm:prSet/>
      <dgm:spPr/>
      <dgm:t>
        <a:bodyPr/>
        <a:lstStyle/>
        <a:p>
          <a:endParaRPr lang="es-CO"/>
        </a:p>
      </dgm:t>
    </dgm:pt>
    <dgm:pt modelId="{D263135F-51BD-4FF4-9285-248DCD4F979A}">
      <dgm:prSet phldrT="[Texto]"/>
      <dgm:spPr/>
      <dgm:t>
        <a:bodyPr/>
        <a:lstStyle/>
        <a:p>
          <a:r>
            <a:rPr lang="es-MX" dirty="0"/>
            <a:t>Estado: Cumplida</a:t>
          </a:r>
          <a:endParaRPr lang="es-CO" dirty="0"/>
        </a:p>
      </dgm:t>
    </dgm:pt>
    <dgm:pt modelId="{25EB2986-5695-441C-B395-295EE4158F34}" type="parTrans" cxnId="{8876B73F-A9C8-450F-845A-D2D8A47FC4B9}">
      <dgm:prSet/>
      <dgm:spPr/>
      <dgm:t>
        <a:bodyPr/>
        <a:lstStyle/>
        <a:p>
          <a:endParaRPr lang="es-CO"/>
        </a:p>
      </dgm:t>
    </dgm:pt>
    <dgm:pt modelId="{04E048D0-0B45-4B22-87F7-6FAE6510E686}" type="sibTrans" cxnId="{8876B73F-A9C8-450F-845A-D2D8A47FC4B9}">
      <dgm:prSet/>
      <dgm:spPr/>
      <dgm:t>
        <a:bodyPr/>
        <a:lstStyle/>
        <a:p>
          <a:endParaRPr lang="es-CO"/>
        </a:p>
      </dgm:t>
    </dgm:pt>
    <dgm:pt modelId="{E3C019D6-33CB-4DD3-8FE4-25CA5EEC7320}">
      <dgm:prSet phldrT="[Texto]"/>
      <dgm:spPr/>
      <dgm:t>
        <a:bodyPr/>
        <a:lstStyle/>
        <a:p>
          <a:r>
            <a:rPr lang="es-MX" dirty="0"/>
            <a:t>Estado: Cumplida</a:t>
          </a:r>
          <a:endParaRPr lang="es-CO" dirty="0"/>
        </a:p>
      </dgm:t>
    </dgm:pt>
    <dgm:pt modelId="{AADDFAAE-F94C-47B7-BD21-51DFE3A6E4A6}" type="parTrans" cxnId="{767CDF6C-6AE7-4A85-A766-CD5EC63A5A9B}">
      <dgm:prSet/>
      <dgm:spPr/>
      <dgm:t>
        <a:bodyPr/>
        <a:lstStyle/>
        <a:p>
          <a:endParaRPr lang="es-CO"/>
        </a:p>
      </dgm:t>
    </dgm:pt>
    <dgm:pt modelId="{C42920B4-490D-4172-9C79-108F633A1132}" type="sibTrans" cxnId="{767CDF6C-6AE7-4A85-A766-CD5EC63A5A9B}">
      <dgm:prSet/>
      <dgm:spPr/>
      <dgm:t>
        <a:bodyPr/>
        <a:lstStyle/>
        <a:p>
          <a:endParaRPr lang="es-CO"/>
        </a:p>
      </dgm:t>
    </dgm:pt>
    <dgm:pt modelId="{43C58350-4A46-4110-BB5A-D85B09F88711}">
      <dgm:prSet phldrT="[Texto]"/>
      <dgm:spPr/>
      <dgm:t>
        <a:bodyPr/>
        <a:lstStyle/>
        <a:p>
          <a:r>
            <a:rPr lang="es-MX" dirty="0"/>
            <a:t>Estado: En proceso</a:t>
          </a:r>
          <a:endParaRPr lang="es-CO" dirty="0"/>
        </a:p>
      </dgm:t>
    </dgm:pt>
    <dgm:pt modelId="{B32FB94F-A9E7-41FA-B380-1A168562704E}" type="parTrans" cxnId="{8AAD90C5-E4EE-45C5-BEC1-C54F595EAE81}">
      <dgm:prSet/>
      <dgm:spPr/>
      <dgm:t>
        <a:bodyPr/>
        <a:lstStyle/>
        <a:p>
          <a:endParaRPr lang="es-CO"/>
        </a:p>
      </dgm:t>
    </dgm:pt>
    <dgm:pt modelId="{10514C6F-0C67-43DA-B862-5BDDE05D4D39}" type="sibTrans" cxnId="{8AAD90C5-E4EE-45C5-BEC1-C54F595EAE81}">
      <dgm:prSet/>
      <dgm:spPr/>
      <dgm:t>
        <a:bodyPr/>
        <a:lstStyle/>
        <a:p>
          <a:endParaRPr lang="es-CO"/>
        </a:p>
      </dgm:t>
    </dgm:pt>
    <dgm:pt modelId="{3E551024-E213-48AB-B7C0-75EE28DEEB6A}" type="pres">
      <dgm:prSet presAssocID="{FBA13D6C-D281-49E1-B431-7E5052402675}" presName="linearFlow" presStyleCnt="0">
        <dgm:presLayoutVars>
          <dgm:dir/>
          <dgm:animLvl val="lvl"/>
          <dgm:resizeHandles val="exact"/>
        </dgm:presLayoutVars>
      </dgm:prSet>
      <dgm:spPr/>
    </dgm:pt>
    <dgm:pt modelId="{D69D319D-1341-4CA1-93DB-F4584B37956D}" type="pres">
      <dgm:prSet presAssocID="{5DD622D7-4448-4B92-BE3B-C7DAD40486D4}" presName="composite" presStyleCnt="0"/>
      <dgm:spPr/>
    </dgm:pt>
    <dgm:pt modelId="{1345EABA-FF81-45BC-AD2F-E4AC9F6D4E02}" type="pres">
      <dgm:prSet presAssocID="{5DD622D7-4448-4B92-BE3B-C7DAD40486D4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11D485D1-A50E-4086-A6A6-94FE907A4D76}" type="pres">
      <dgm:prSet presAssocID="{5DD622D7-4448-4B92-BE3B-C7DAD40486D4}" presName="descendantText" presStyleLbl="alignAcc1" presStyleIdx="0" presStyleCnt="3">
        <dgm:presLayoutVars>
          <dgm:bulletEnabled val="1"/>
        </dgm:presLayoutVars>
      </dgm:prSet>
      <dgm:spPr/>
    </dgm:pt>
    <dgm:pt modelId="{9F604DAC-C0F3-467F-8B27-5655BF0B7333}" type="pres">
      <dgm:prSet presAssocID="{0AA2B0F2-711C-4295-B777-D3CE85EA66E1}" presName="sp" presStyleCnt="0"/>
      <dgm:spPr/>
    </dgm:pt>
    <dgm:pt modelId="{9C59E08E-0BBF-4F7F-B275-9CB93D26ABDA}" type="pres">
      <dgm:prSet presAssocID="{523E93F6-AEC9-4713-8F0B-7FD84E157553}" presName="composite" presStyleCnt="0"/>
      <dgm:spPr/>
    </dgm:pt>
    <dgm:pt modelId="{705DADCD-8ECD-4B20-AAB7-B9F5C816771E}" type="pres">
      <dgm:prSet presAssocID="{523E93F6-AEC9-4713-8F0B-7FD84E157553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954D27C-CD18-4CB2-9EB3-4D80501DB713}" type="pres">
      <dgm:prSet presAssocID="{523E93F6-AEC9-4713-8F0B-7FD84E157553}" presName="descendantText" presStyleLbl="alignAcc1" presStyleIdx="1" presStyleCnt="3">
        <dgm:presLayoutVars>
          <dgm:bulletEnabled val="1"/>
        </dgm:presLayoutVars>
      </dgm:prSet>
      <dgm:spPr/>
    </dgm:pt>
    <dgm:pt modelId="{D77B6D85-6DEF-4D50-B77B-492712F29E5F}" type="pres">
      <dgm:prSet presAssocID="{785628C8-D76C-49C5-B436-2A401FFB92F1}" presName="sp" presStyleCnt="0"/>
      <dgm:spPr/>
    </dgm:pt>
    <dgm:pt modelId="{A1555FED-A9C3-45C3-8468-6F285D0A40D7}" type="pres">
      <dgm:prSet presAssocID="{5F237E8A-3889-42ED-A1A5-8F989C896A94}" presName="composite" presStyleCnt="0"/>
      <dgm:spPr/>
    </dgm:pt>
    <dgm:pt modelId="{610C2329-81DB-4BE4-9D62-34ED759C9804}" type="pres">
      <dgm:prSet presAssocID="{5F237E8A-3889-42ED-A1A5-8F989C896A94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3711107D-E2CC-4B9C-B150-0F5161D2BDA0}" type="pres">
      <dgm:prSet presAssocID="{5F237E8A-3889-42ED-A1A5-8F989C896A94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FE280312-5661-4F68-A353-4B3F874FD207}" type="presOf" srcId="{E3C019D6-33CB-4DD3-8FE4-25CA5EEC7320}" destId="{1954D27C-CD18-4CB2-9EB3-4D80501DB713}" srcOrd="0" destOrd="2" presId="urn:microsoft.com/office/officeart/2005/8/layout/chevron2"/>
    <dgm:cxn modelId="{054C7417-5234-4907-89D8-DED6A41D5DCD}" type="presOf" srcId="{F5896E51-FE8B-4B88-923A-831DCEB58386}" destId="{3711107D-E2CC-4B9C-B150-0F5161D2BDA0}" srcOrd="0" destOrd="0" presId="urn:microsoft.com/office/officeart/2005/8/layout/chevron2"/>
    <dgm:cxn modelId="{7989911B-34F1-4DD7-A575-4B5D6D40FA89}" type="presOf" srcId="{5DD622D7-4448-4B92-BE3B-C7DAD40486D4}" destId="{1345EABA-FF81-45BC-AD2F-E4AC9F6D4E02}" srcOrd="0" destOrd="0" presId="urn:microsoft.com/office/officeart/2005/8/layout/chevron2"/>
    <dgm:cxn modelId="{A1DEEC1E-F5EF-415D-AF2A-F87116A59891}" type="presOf" srcId="{5F237E8A-3889-42ED-A1A5-8F989C896A94}" destId="{610C2329-81DB-4BE4-9D62-34ED759C9804}" srcOrd="0" destOrd="0" presId="urn:microsoft.com/office/officeart/2005/8/layout/chevron2"/>
    <dgm:cxn modelId="{273F6526-60A6-4B96-81A5-BA5E42F6B945}" srcId="{FBA13D6C-D281-49E1-B431-7E5052402675}" destId="{5F237E8A-3889-42ED-A1A5-8F989C896A94}" srcOrd="2" destOrd="0" parTransId="{F02D5741-B131-4093-8E38-1A818B0B89EE}" sibTransId="{0A95AD01-2E02-4A66-A0EE-569037F3C39C}"/>
    <dgm:cxn modelId="{3B889938-DD3D-4A11-B1DA-AAC195C1913D}" type="presOf" srcId="{43C58350-4A46-4110-BB5A-D85B09F88711}" destId="{3711107D-E2CC-4B9C-B150-0F5161D2BDA0}" srcOrd="0" destOrd="2" presId="urn:microsoft.com/office/officeart/2005/8/layout/chevron2"/>
    <dgm:cxn modelId="{386FBF38-7767-4C83-ABBB-5B13B2B0C87C}" srcId="{5F237E8A-3889-42ED-A1A5-8F989C896A94}" destId="{1511ACBF-ABFA-4FF5-AC94-69D6875902B5}" srcOrd="1" destOrd="0" parTransId="{CBEE57CA-6DFA-48C3-A05F-29CB5ED2BDE8}" sibTransId="{5BC15A93-7B4D-4A1E-9BE1-CD0A332F2945}"/>
    <dgm:cxn modelId="{AE913439-37B8-435E-AFFF-3C4FFB1B18ED}" srcId="{FBA13D6C-D281-49E1-B431-7E5052402675}" destId="{5DD622D7-4448-4B92-BE3B-C7DAD40486D4}" srcOrd="0" destOrd="0" parTransId="{5D2E3BF2-F438-42BB-AB76-9B44348AD087}" sibTransId="{0AA2B0F2-711C-4295-B777-D3CE85EA66E1}"/>
    <dgm:cxn modelId="{8876B73F-A9C8-450F-845A-D2D8A47FC4B9}" srcId="{5DD622D7-4448-4B92-BE3B-C7DAD40486D4}" destId="{D263135F-51BD-4FF4-9285-248DCD4F979A}" srcOrd="2" destOrd="0" parTransId="{25EB2986-5695-441C-B395-295EE4158F34}" sibTransId="{04E048D0-0B45-4B22-87F7-6FAE6510E686}"/>
    <dgm:cxn modelId="{648CA05D-1BE6-433C-A99F-9125C526C753}" srcId="{FBA13D6C-D281-49E1-B431-7E5052402675}" destId="{523E93F6-AEC9-4713-8F0B-7FD84E157553}" srcOrd="1" destOrd="0" parTransId="{97E93CC9-2E67-44B1-A43B-2691C988D0B9}" sibTransId="{785628C8-D76C-49C5-B436-2A401FFB92F1}"/>
    <dgm:cxn modelId="{AFD3DD4A-97EF-48FC-8822-D65A97826C60}" srcId="{5DD622D7-4448-4B92-BE3B-C7DAD40486D4}" destId="{3BFFA5D7-F776-4BB6-AE7F-B1C599806291}" srcOrd="0" destOrd="0" parTransId="{B7F05D48-B3CD-49CA-B21C-1E85E2FEDE9F}" sibTransId="{EFA7F06C-D25A-4128-8F22-8EC7CDB04928}"/>
    <dgm:cxn modelId="{767CDF6C-6AE7-4A85-A766-CD5EC63A5A9B}" srcId="{523E93F6-AEC9-4713-8F0B-7FD84E157553}" destId="{E3C019D6-33CB-4DD3-8FE4-25CA5EEC7320}" srcOrd="2" destOrd="0" parTransId="{AADDFAAE-F94C-47B7-BD21-51DFE3A6E4A6}" sibTransId="{C42920B4-490D-4172-9C79-108F633A1132}"/>
    <dgm:cxn modelId="{9065EB82-524F-445C-8A56-3DC6D0F5ABF0}" type="presOf" srcId="{0452E440-1786-4D29-8A82-345B65E06B1D}" destId="{1954D27C-CD18-4CB2-9EB3-4D80501DB713}" srcOrd="0" destOrd="1" presId="urn:microsoft.com/office/officeart/2005/8/layout/chevron2"/>
    <dgm:cxn modelId="{661F1893-2589-4E6E-9691-2F2C711336D5}" type="presOf" srcId="{523E93F6-AEC9-4713-8F0B-7FD84E157553}" destId="{705DADCD-8ECD-4B20-AAB7-B9F5C816771E}" srcOrd="0" destOrd="0" presId="urn:microsoft.com/office/officeart/2005/8/layout/chevron2"/>
    <dgm:cxn modelId="{7AEF5993-EBD4-4BE2-B345-7CE132CA8196}" type="presOf" srcId="{1A6A74CD-7E1F-4311-AC43-CCE917CE582A}" destId="{11D485D1-A50E-4086-A6A6-94FE907A4D76}" srcOrd="0" destOrd="1" presId="urn:microsoft.com/office/officeart/2005/8/layout/chevron2"/>
    <dgm:cxn modelId="{D8EB35B0-A67E-412D-ABB2-9AE921EF7CEA}" srcId="{5F237E8A-3889-42ED-A1A5-8F989C896A94}" destId="{F5896E51-FE8B-4B88-923A-831DCEB58386}" srcOrd="0" destOrd="0" parTransId="{0F35521D-EE14-4D37-AAA5-D074EAC7E505}" sibTransId="{5CDBFE23-8186-4930-9070-CD79E0C2AFF9}"/>
    <dgm:cxn modelId="{8AAD90C5-E4EE-45C5-BEC1-C54F595EAE81}" srcId="{5F237E8A-3889-42ED-A1A5-8F989C896A94}" destId="{43C58350-4A46-4110-BB5A-D85B09F88711}" srcOrd="2" destOrd="0" parTransId="{B32FB94F-A9E7-41FA-B380-1A168562704E}" sibTransId="{10514C6F-0C67-43DA-B862-5BDDE05D4D39}"/>
    <dgm:cxn modelId="{99421BD7-C3F2-46FD-8670-5373141F8AAF}" type="presOf" srcId="{1511ACBF-ABFA-4FF5-AC94-69D6875902B5}" destId="{3711107D-E2CC-4B9C-B150-0F5161D2BDA0}" srcOrd="0" destOrd="1" presId="urn:microsoft.com/office/officeart/2005/8/layout/chevron2"/>
    <dgm:cxn modelId="{924775D8-19C1-4C5F-9B77-E77A66468D0D}" type="presOf" srcId="{D263135F-51BD-4FF4-9285-248DCD4F979A}" destId="{11D485D1-A50E-4086-A6A6-94FE907A4D76}" srcOrd="0" destOrd="2" presId="urn:microsoft.com/office/officeart/2005/8/layout/chevron2"/>
    <dgm:cxn modelId="{47CA9DDA-2A2E-4B2E-87FC-0A34A52F8A01}" srcId="{523E93F6-AEC9-4713-8F0B-7FD84E157553}" destId="{82688121-5E81-411D-997E-7FADDF0F9063}" srcOrd="0" destOrd="0" parTransId="{65790072-EA9A-4913-A6AC-3C84E0D47C4C}" sibTransId="{9E2D2C4B-B358-477E-957A-D2FEF1854CAE}"/>
    <dgm:cxn modelId="{C29B88DB-111C-48A5-9365-C598BBE9A26C}" srcId="{523E93F6-AEC9-4713-8F0B-7FD84E157553}" destId="{0452E440-1786-4D29-8A82-345B65E06B1D}" srcOrd="1" destOrd="0" parTransId="{BB9976A9-EFB4-41E1-A21D-6FBBBC96CDBE}" sibTransId="{E09ECF11-F2E9-497F-9DEF-E628ED2D576B}"/>
    <dgm:cxn modelId="{B521D4E2-3F54-438E-B1B5-2CEB76E99134}" type="presOf" srcId="{82688121-5E81-411D-997E-7FADDF0F9063}" destId="{1954D27C-CD18-4CB2-9EB3-4D80501DB713}" srcOrd="0" destOrd="0" presId="urn:microsoft.com/office/officeart/2005/8/layout/chevron2"/>
    <dgm:cxn modelId="{509BFEEB-904A-4D33-9BE7-FA38BA0CE9A2}" srcId="{5DD622D7-4448-4B92-BE3B-C7DAD40486D4}" destId="{1A6A74CD-7E1F-4311-AC43-CCE917CE582A}" srcOrd="1" destOrd="0" parTransId="{5CB69723-7D2C-4BC4-9699-7183BCE29304}" sibTransId="{7D8E7E36-6E6C-463F-94CC-E8D019E87C97}"/>
    <dgm:cxn modelId="{36F33DEF-7594-4C80-A3DA-399062590745}" type="presOf" srcId="{3BFFA5D7-F776-4BB6-AE7F-B1C599806291}" destId="{11D485D1-A50E-4086-A6A6-94FE907A4D76}" srcOrd="0" destOrd="0" presId="urn:microsoft.com/office/officeart/2005/8/layout/chevron2"/>
    <dgm:cxn modelId="{47D753FE-1BF1-4742-B8FA-63031263F18B}" type="presOf" srcId="{FBA13D6C-D281-49E1-B431-7E5052402675}" destId="{3E551024-E213-48AB-B7C0-75EE28DEEB6A}" srcOrd="0" destOrd="0" presId="urn:microsoft.com/office/officeart/2005/8/layout/chevron2"/>
    <dgm:cxn modelId="{25526C12-55EB-4AEC-ADE4-CB7D549A7C32}" type="presParOf" srcId="{3E551024-E213-48AB-B7C0-75EE28DEEB6A}" destId="{D69D319D-1341-4CA1-93DB-F4584B37956D}" srcOrd="0" destOrd="0" presId="urn:microsoft.com/office/officeart/2005/8/layout/chevron2"/>
    <dgm:cxn modelId="{C07137BF-AE02-4EFD-AEC3-A3DB496642E6}" type="presParOf" srcId="{D69D319D-1341-4CA1-93DB-F4584B37956D}" destId="{1345EABA-FF81-45BC-AD2F-E4AC9F6D4E02}" srcOrd="0" destOrd="0" presId="urn:microsoft.com/office/officeart/2005/8/layout/chevron2"/>
    <dgm:cxn modelId="{5D9A82AF-3BA3-4E06-9D3A-C2FFFC2741DF}" type="presParOf" srcId="{D69D319D-1341-4CA1-93DB-F4584B37956D}" destId="{11D485D1-A50E-4086-A6A6-94FE907A4D76}" srcOrd="1" destOrd="0" presId="urn:microsoft.com/office/officeart/2005/8/layout/chevron2"/>
    <dgm:cxn modelId="{538618E5-BF1D-4A0C-BB8E-70F1ADC68496}" type="presParOf" srcId="{3E551024-E213-48AB-B7C0-75EE28DEEB6A}" destId="{9F604DAC-C0F3-467F-8B27-5655BF0B7333}" srcOrd="1" destOrd="0" presId="urn:microsoft.com/office/officeart/2005/8/layout/chevron2"/>
    <dgm:cxn modelId="{7CC6A802-DD28-4ED9-9CD3-4174347D975B}" type="presParOf" srcId="{3E551024-E213-48AB-B7C0-75EE28DEEB6A}" destId="{9C59E08E-0BBF-4F7F-B275-9CB93D26ABDA}" srcOrd="2" destOrd="0" presId="urn:microsoft.com/office/officeart/2005/8/layout/chevron2"/>
    <dgm:cxn modelId="{1FFBB7FE-53F4-4D71-AB6E-527C4AB872C6}" type="presParOf" srcId="{9C59E08E-0BBF-4F7F-B275-9CB93D26ABDA}" destId="{705DADCD-8ECD-4B20-AAB7-B9F5C816771E}" srcOrd="0" destOrd="0" presId="urn:microsoft.com/office/officeart/2005/8/layout/chevron2"/>
    <dgm:cxn modelId="{71BE872F-ECC6-4AAD-A9E7-54B123833226}" type="presParOf" srcId="{9C59E08E-0BBF-4F7F-B275-9CB93D26ABDA}" destId="{1954D27C-CD18-4CB2-9EB3-4D80501DB713}" srcOrd="1" destOrd="0" presId="urn:microsoft.com/office/officeart/2005/8/layout/chevron2"/>
    <dgm:cxn modelId="{E9A04A1E-4109-4BA9-A762-26017EAB636E}" type="presParOf" srcId="{3E551024-E213-48AB-B7C0-75EE28DEEB6A}" destId="{D77B6D85-6DEF-4D50-B77B-492712F29E5F}" srcOrd="3" destOrd="0" presId="urn:microsoft.com/office/officeart/2005/8/layout/chevron2"/>
    <dgm:cxn modelId="{9E7FCD69-E1F1-470F-B4A2-54C7DE345FF7}" type="presParOf" srcId="{3E551024-E213-48AB-B7C0-75EE28DEEB6A}" destId="{A1555FED-A9C3-45C3-8468-6F285D0A40D7}" srcOrd="4" destOrd="0" presId="urn:microsoft.com/office/officeart/2005/8/layout/chevron2"/>
    <dgm:cxn modelId="{EA7B6A6A-9137-4255-B3AD-F52F38EBD4BE}" type="presParOf" srcId="{A1555FED-A9C3-45C3-8468-6F285D0A40D7}" destId="{610C2329-81DB-4BE4-9D62-34ED759C9804}" srcOrd="0" destOrd="0" presId="urn:microsoft.com/office/officeart/2005/8/layout/chevron2"/>
    <dgm:cxn modelId="{FB2068CD-0FA4-4E84-8756-1BB5A8F23567}" type="presParOf" srcId="{A1555FED-A9C3-45C3-8468-6F285D0A40D7}" destId="{3711107D-E2CC-4B9C-B150-0F5161D2BDA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A13D6C-D281-49E1-B431-7E5052402675}" type="doc">
      <dgm:prSet loTypeId="urn:microsoft.com/office/officeart/2005/8/layout/chevron2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5DD622D7-4448-4B92-BE3B-C7DAD40486D4}">
      <dgm:prSet phldrT="[Texto]"/>
      <dgm:spPr/>
      <dgm:t>
        <a:bodyPr/>
        <a:lstStyle/>
        <a:p>
          <a:r>
            <a:rPr lang="es-MX" dirty="0"/>
            <a:t>Meta 1</a:t>
          </a:r>
          <a:endParaRPr lang="es-CO" dirty="0"/>
        </a:p>
      </dgm:t>
    </dgm:pt>
    <dgm:pt modelId="{5D2E3BF2-F438-42BB-AB76-9B44348AD087}" type="parTrans" cxnId="{AE913439-37B8-435E-AFFF-3C4FFB1B18ED}">
      <dgm:prSet/>
      <dgm:spPr/>
      <dgm:t>
        <a:bodyPr/>
        <a:lstStyle/>
        <a:p>
          <a:endParaRPr lang="es-CO"/>
        </a:p>
      </dgm:t>
    </dgm:pt>
    <dgm:pt modelId="{0AA2B0F2-711C-4295-B777-D3CE85EA66E1}" type="sibTrans" cxnId="{AE913439-37B8-435E-AFFF-3C4FFB1B18ED}">
      <dgm:prSet/>
      <dgm:spPr/>
      <dgm:t>
        <a:bodyPr/>
        <a:lstStyle/>
        <a:p>
          <a:endParaRPr lang="es-CO"/>
        </a:p>
      </dgm:t>
    </dgm:pt>
    <dgm:pt modelId="{3BFFA5D7-F776-4BB6-AE7F-B1C599806291}">
      <dgm:prSet phldrT="[Texto]"/>
      <dgm:spPr/>
      <dgm:t>
        <a:bodyPr/>
        <a:lstStyle/>
        <a:p>
          <a:r>
            <a:rPr lang="es-MX" dirty="0"/>
            <a:t>Mejorar condiciones y estructuración del sistema laboral</a:t>
          </a:r>
          <a:endParaRPr lang="es-CO" dirty="0"/>
        </a:p>
      </dgm:t>
    </dgm:pt>
    <dgm:pt modelId="{B7F05D48-B3CD-49CA-B21C-1E85E2FEDE9F}" type="parTrans" cxnId="{AFD3DD4A-97EF-48FC-8822-D65A97826C60}">
      <dgm:prSet/>
      <dgm:spPr/>
      <dgm:t>
        <a:bodyPr/>
        <a:lstStyle/>
        <a:p>
          <a:endParaRPr lang="es-CO"/>
        </a:p>
      </dgm:t>
    </dgm:pt>
    <dgm:pt modelId="{EFA7F06C-D25A-4128-8F22-8EC7CDB04928}" type="sibTrans" cxnId="{AFD3DD4A-97EF-48FC-8822-D65A97826C60}">
      <dgm:prSet/>
      <dgm:spPr/>
      <dgm:t>
        <a:bodyPr/>
        <a:lstStyle/>
        <a:p>
          <a:endParaRPr lang="es-CO"/>
        </a:p>
      </dgm:t>
    </dgm:pt>
    <dgm:pt modelId="{1A6A74CD-7E1F-4311-AC43-CCE917CE582A}">
      <dgm:prSet phldrT="[Texto]"/>
      <dgm:spPr/>
      <dgm:t>
        <a:bodyPr/>
        <a:lstStyle/>
        <a:p>
          <a:r>
            <a:rPr lang="es-MX" dirty="0"/>
            <a:t>IMPORTANCIA: Optimización del horario laboral, menor riesgo de BURNOUT</a:t>
          </a:r>
          <a:endParaRPr lang="es-CO" dirty="0"/>
        </a:p>
      </dgm:t>
    </dgm:pt>
    <dgm:pt modelId="{5CB69723-7D2C-4BC4-9699-7183BCE29304}" type="parTrans" cxnId="{509BFEEB-904A-4D33-9BE7-FA38BA0CE9A2}">
      <dgm:prSet/>
      <dgm:spPr/>
      <dgm:t>
        <a:bodyPr/>
        <a:lstStyle/>
        <a:p>
          <a:endParaRPr lang="es-CO"/>
        </a:p>
      </dgm:t>
    </dgm:pt>
    <dgm:pt modelId="{7D8E7E36-6E6C-463F-94CC-E8D019E87C97}" type="sibTrans" cxnId="{509BFEEB-904A-4D33-9BE7-FA38BA0CE9A2}">
      <dgm:prSet/>
      <dgm:spPr/>
      <dgm:t>
        <a:bodyPr/>
        <a:lstStyle/>
        <a:p>
          <a:endParaRPr lang="es-CO"/>
        </a:p>
      </dgm:t>
    </dgm:pt>
    <dgm:pt modelId="{523E93F6-AEC9-4713-8F0B-7FD84E157553}">
      <dgm:prSet phldrT="[Texto]"/>
      <dgm:spPr/>
      <dgm:t>
        <a:bodyPr/>
        <a:lstStyle/>
        <a:p>
          <a:r>
            <a:rPr lang="es-MX" dirty="0"/>
            <a:t>Meta 2</a:t>
          </a:r>
          <a:endParaRPr lang="es-CO" dirty="0"/>
        </a:p>
      </dgm:t>
    </dgm:pt>
    <dgm:pt modelId="{97E93CC9-2E67-44B1-A43B-2691C988D0B9}" type="parTrans" cxnId="{648CA05D-1BE6-433C-A99F-9125C526C753}">
      <dgm:prSet/>
      <dgm:spPr/>
      <dgm:t>
        <a:bodyPr/>
        <a:lstStyle/>
        <a:p>
          <a:endParaRPr lang="es-CO"/>
        </a:p>
      </dgm:t>
    </dgm:pt>
    <dgm:pt modelId="{785628C8-D76C-49C5-B436-2A401FFB92F1}" type="sibTrans" cxnId="{648CA05D-1BE6-433C-A99F-9125C526C753}">
      <dgm:prSet/>
      <dgm:spPr/>
      <dgm:t>
        <a:bodyPr/>
        <a:lstStyle/>
        <a:p>
          <a:endParaRPr lang="es-CO"/>
        </a:p>
      </dgm:t>
    </dgm:pt>
    <dgm:pt modelId="{82688121-5E81-411D-997E-7FADDF0F9063}">
      <dgm:prSet phldrT="[Texto]"/>
      <dgm:spPr/>
      <dgm:t>
        <a:bodyPr/>
        <a:lstStyle/>
        <a:p>
          <a:r>
            <a:rPr lang="es-MX" dirty="0"/>
            <a:t>Reestructurar la carga de funciones del personal</a:t>
          </a:r>
          <a:endParaRPr lang="es-CO" dirty="0"/>
        </a:p>
      </dgm:t>
    </dgm:pt>
    <dgm:pt modelId="{65790072-EA9A-4913-A6AC-3C84E0D47C4C}" type="parTrans" cxnId="{47CA9DDA-2A2E-4B2E-87FC-0A34A52F8A01}">
      <dgm:prSet/>
      <dgm:spPr/>
      <dgm:t>
        <a:bodyPr/>
        <a:lstStyle/>
        <a:p>
          <a:endParaRPr lang="es-CO"/>
        </a:p>
      </dgm:t>
    </dgm:pt>
    <dgm:pt modelId="{9E2D2C4B-B358-477E-957A-D2FEF1854CAE}" type="sibTrans" cxnId="{47CA9DDA-2A2E-4B2E-87FC-0A34A52F8A01}">
      <dgm:prSet/>
      <dgm:spPr/>
      <dgm:t>
        <a:bodyPr/>
        <a:lstStyle/>
        <a:p>
          <a:endParaRPr lang="es-CO"/>
        </a:p>
      </dgm:t>
    </dgm:pt>
    <dgm:pt modelId="{0452E440-1786-4D29-8A82-345B65E06B1D}">
      <dgm:prSet phldrT="[Texto]"/>
      <dgm:spPr/>
      <dgm:t>
        <a:bodyPr/>
        <a:lstStyle/>
        <a:p>
          <a:r>
            <a:rPr lang="es-MX" dirty="0"/>
            <a:t>IMPORTANCIA: Optimización del personal, menor riesgo de BURNOUT, aumento en servicio al cliente, oportunidad laboral</a:t>
          </a:r>
          <a:endParaRPr lang="es-CO" dirty="0"/>
        </a:p>
      </dgm:t>
    </dgm:pt>
    <dgm:pt modelId="{BB9976A9-EFB4-41E1-A21D-6FBBBC96CDBE}" type="parTrans" cxnId="{C29B88DB-111C-48A5-9365-C598BBE9A26C}">
      <dgm:prSet/>
      <dgm:spPr/>
      <dgm:t>
        <a:bodyPr/>
        <a:lstStyle/>
        <a:p>
          <a:endParaRPr lang="es-CO"/>
        </a:p>
      </dgm:t>
    </dgm:pt>
    <dgm:pt modelId="{E09ECF11-F2E9-497F-9DEF-E628ED2D576B}" type="sibTrans" cxnId="{C29B88DB-111C-48A5-9365-C598BBE9A26C}">
      <dgm:prSet/>
      <dgm:spPr/>
      <dgm:t>
        <a:bodyPr/>
        <a:lstStyle/>
        <a:p>
          <a:endParaRPr lang="es-CO"/>
        </a:p>
      </dgm:t>
    </dgm:pt>
    <dgm:pt modelId="{5F237E8A-3889-42ED-A1A5-8F989C896A94}">
      <dgm:prSet phldrT="[Texto]"/>
      <dgm:spPr/>
      <dgm:t>
        <a:bodyPr/>
        <a:lstStyle/>
        <a:p>
          <a:r>
            <a:rPr lang="es-MX" dirty="0"/>
            <a:t>Meta 3</a:t>
          </a:r>
          <a:endParaRPr lang="es-CO" dirty="0"/>
        </a:p>
      </dgm:t>
    </dgm:pt>
    <dgm:pt modelId="{F02D5741-B131-4093-8E38-1A818B0B89EE}" type="parTrans" cxnId="{273F6526-60A6-4B96-81A5-BA5E42F6B945}">
      <dgm:prSet/>
      <dgm:spPr/>
      <dgm:t>
        <a:bodyPr/>
        <a:lstStyle/>
        <a:p>
          <a:endParaRPr lang="es-CO"/>
        </a:p>
      </dgm:t>
    </dgm:pt>
    <dgm:pt modelId="{0A95AD01-2E02-4A66-A0EE-569037F3C39C}" type="sibTrans" cxnId="{273F6526-60A6-4B96-81A5-BA5E42F6B945}">
      <dgm:prSet/>
      <dgm:spPr/>
      <dgm:t>
        <a:bodyPr/>
        <a:lstStyle/>
        <a:p>
          <a:endParaRPr lang="es-CO"/>
        </a:p>
      </dgm:t>
    </dgm:pt>
    <dgm:pt modelId="{F5896E51-FE8B-4B88-923A-831DCEB58386}">
      <dgm:prSet phldrT="[Texto]"/>
      <dgm:spPr/>
      <dgm:t>
        <a:bodyPr/>
        <a:lstStyle/>
        <a:p>
          <a:r>
            <a:rPr lang="es-MX" dirty="0"/>
            <a:t>Generar marca institucional</a:t>
          </a:r>
          <a:endParaRPr lang="es-CO" dirty="0"/>
        </a:p>
      </dgm:t>
    </dgm:pt>
    <dgm:pt modelId="{0F35521D-EE14-4D37-AAA5-D074EAC7E505}" type="parTrans" cxnId="{D8EB35B0-A67E-412D-ABB2-9AE921EF7CEA}">
      <dgm:prSet/>
      <dgm:spPr/>
      <dgm:t>
        <a:bodyPr/>
        <a:lstStyle/>
        <a:p>
          <a:endParaRPr lang="es-CO"/>
        </a:p>
      </dgm:t>
    </dgm:pt>
    <dgm:pt modelId="{5CDBFE23-8186-4930-9070-CD79E0C2AFF9}" type="sibTrans" cxnId="{D8EB35B0-A67E-412D-ABB2-9AE921EF7CEA}">
      <dgm:prSet/>
      <dgm:spPr/>
      <dgm:t>
        <a:bodyPr/>
        <a:lstStyle/>
        <a:p>
          <a:endParaRPr lang="es-CO"/>
        </a:p>
      </dgm:t>
    </dgm:pt>
    <dgm:pt modelId="{1511ACBF-ABFA-4FF5-AC94-69D6875902B5}">
      <dgm:prSet phldrT="[Texto]"/>
      <dgm:spPr/>
      <dgm:t>
        <a:bodyPr/>
        <a:lstStyle/>
        <a:p>
          <a:r>
            <a:rPr lang="es-MX" dirty="0"/>
            <a:t>IMPORTANCIA: Mayor confianza en el entorno, posibilidad de crecimiento empresarial</a:t>
          </a:r>
          <a:endParaRPr lang="es-CO" dirty="0"/>
        </a:p>
      </dgm:t>
    </dgm:pt>
    <dgm:pt modelId="{CBEE57CA-6DFA-48C3-A05F-29CB5ED2BDE8}" type="parTrans" cxnId="{386FBF38-7767-4C83-ABBB-5B13B2B0C87C}">
      <dgm:prSet/>
      <dgm:spPr/>
      <dgm:t>
        <a:bodyPr/>
        <a:lstStyle/>
        <a:p>
          <a:endParaRPr lang="es-CO"/>
        </a:p>
      </dgm:t>
    </dgm:pt>
    <dgm:pt modelId="{5BC15A93-7B4D-4A1E-9BE1-CD0A332F2945}" type="sibTrans" cxnId="{386FBF38-7767-4C83-ABBB-5B13B2B0C87C}">
      <dgm:prSet/>
      <dgm:spPr/>
      <dgm:t>
        <a:bodyPr/>
        <a:lstStyle/>
        <a:p>
          <a:endParaRPr lang="es-CO"/>
        </a:p>
      </dgm:t>
    </dgm:pt>
    <dgm:pt modelId="{D263135F-51BD-4FF4-9285-248DCD4F979A}">
      <dgm:prSet phldrT="[Texto]"/>
      <dgm:spPr/>
      <dgm:t>
        <a:bodyPr/>
        <a:lstStyle/>
        <a:p>
          <a:r>
            <a:rPr lang="es-MX" dirty="0"/>
            <a:t>Estado: Cumplida</a:t>
          </a:r>
          <a:endParaRPr lang="es-CO" dirty="0"/>
        </a:p>
      </dgm:t>
    </dgm:pt>
    <dgm:pt modelId="{25EB2986-5695-441C-B395-295EE4158F34}" type="parTrans" cxnId="{8876B73F-A9C8-450F-845A-D2D8A47FC4B9}">
      <dgm:prSet/>
      <dgm:spPr/>
      <dgm:t>
        <a:bodyPr/>
        <a:lstStyle/>
        <a:p>
          <a:endParaRPr lang="es-CO"/>
        </a:p>
      </dgm:t>
    </dgm:pt>
    <dgm:pt modelId="{04E048D0-0B45-4B22-87F7-6FAE6510E686}" type="sibTrans" cxnId="{8876B73F-A9C8-450F-845A-D2D8A47FC4B9}">
      <dgm:prSet/>
      <dgm:spPr/>
      <dgm:t>
        <a:bodyPr/>
        <a:lstStyle/>
        <a:p>
          <a:endParaRPr lang="es-CO"/>
        </a:p>
      </dgm:t>
    </dgm:pt>
    <dgm:pt modelId="{E3C019D6-33CB-4DD3-8FE4-25CA5EEC7320}">
      <dgm:prSet phldrT="[Texto]"/>
      <dgm:spPr/>
      <dgm:t>
        <a:bodyPr/>
        <a:lstStyle/>
        <a:p>
          <a:r>
            <a:rPr lang="es-MX" dirty="0"/>
            <a:t>Estado: En proceso</a:t>
          </a:r>
          <a:endParaRPr lang="es-CO" dirty="0"/>
        </a:p>
      </dgm:t>
    </dgm:pt>
    <dgm:pt modelId="{AADDFAAE-F94C-47B7-BD21-51DFE3A6E4A6}" type="parTrans" cxnId="{767CDF6C-6AE7-4A85-A766-CD5EC63A5A9B}">
      <dgm:prSet/>
      <dgm:spPr/>
      <dgm:t>
        <a:bodyPr/>
        <a:lstStyle/>
        <a:p>
          <a:endParaRPr lang="es-CO"/>
        </a:p>
      </dgm:t>
    </dgm:pt>
    <dgm:pt modelId="{C42920B4-490D-4172-9C79-108F633A1132}" type="sibTrans" cxnId="{767CDF6C-6AE7-4A85-A766-CD5EC63A5A9B}">
      <dgm:prSet/>
      <dgm:spPr/>
      <dgm:t>
        <a:bodyPr/>
        <a:lstStyle/>
        <a:p>
          <a:endParaRPr lang="es-CO"/>
        </a:p>
      </dgm:t>
    </dgm:pt>
    <dgm:pt modelId="{43C58350-4A46-4110-BB5A-D85B09F88711}">
      <dgm:prSet phldrT="[Texto]"/>
      <dgm:spPr/>
      <dgm:t>
        <a:bodyPr/>
        <a:lstStyle/>
        <a:p>
          <a:r>
            <a:rPr lang="es-MX" dirty="0"/>
            <a:t>Estado: En proceso</a:t>
          </a:r>
          <a:endParaRPr lang="es-CO" dirty="0"/>
        </a:p>
      </dgm:t>
    </dgm:pt>
    <dgm:pt modelId="{B32FB94F-A9E7-41FA-B380-1A168562704E}" type="parTrans" cxnId="{8AAD90C5-E4EE-45C5-BEC1-C54F595EAE81}">
      <dgm:prSet/>
      <dgm:spPr/>
      <dgm:t>
        <a:bodyPr/>
        <a:lstStyle/>
        <a:p>
          <a:endParaRPr lang="es-CO"/>
        </a:p>
      </dgm:t>
    </dgm:pt>
    <dgm:pt modelId="{10514C6F-0C67-43DA-B862-5BDDE05D4D39}" type="sibTrans" cxnId="{8AAD90C5-E4EE-45C5-BEC1-C54F595EAE81}">
      <dgm:prSet/>
      <dgm:spPr/>
      <dgm:t>
        <a:bodyPr/>
        <a:lstStyle/>
        <a:p>
          <a:endParaRPr lang="es-CO"/>
        </a:p>
      </dgm:t>
    </dgm:pt>
    <dgm:pt modelId="{3E551024-E213-48AB-B7C0-75EE28DEEB6A}" type="pres">
      <dgm:prSet presAssocID="{FBA13D6C-D281-49E1-B431-7E5052402675}" presName="linearFlow" presStyleCnt="0">
        <dgm:presLayoutVars>
          <dgm:dir/>
          <dgm:animLvl val="lvl"/>
          <dgm:resizeHandles val="exact"/>
        </dgm:presLayoutVars>
      </dgm:prSet>
      <dgm:spPr/>
    </dgm:pt>
    <dgm:pt modelId="{D69D319D-1341-4CA1-93DB-F4584B37956D}" type="pres">
      <dgm:prSet presAssocID="{5DD622D7-4448-4B92-BE3B-C7DAD40486D4}" presName="composite" presStyleCnt="0"/>
      <dgm:spPr/>
    </dgm:pt>
    <dgm:pt modelId="{1345EABA-FF81-45BC-AD2F-E4AC9F6D4E02}" type="pres">
      <dgm:prSet presAssocID="{5DD622D7-4448-4B92-BE3B-C7DAD40486D4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11D485D1-A50E-4086-A6A6-94FE907A4D76}" type="pres">
      <dgm:prSet presAssocID="{5DD622D7-4448-4B92-BE3B-C7DAD40486D4}" presName="descendantText" presStyleLbl="alignAcc1" presStyleIdx="0" presStyleCnt="3">
        <dgm:presLayoutVars>
          <dgm:bulletEnabled val="1"/>
        </dgm:presLayoutVars>
      </dgm:prSet>
      <dgm:spPr/>
    </dgm:pt>
    <dgm:pt modelId="{9F604DAC-C0F3-467F-8B27-5655BF0B7333}" type="pres">
      <dgm:prSet presAssocID="{0AA2B0F2-711C-4295-B777-D3CE85EA66E1}" presName="sp" presStyleCnt="0"/>
      <dgm:spPr/>
    </dgm:pt>
    <dgm:pt modelId="{9C59E08E-0BBF-4F7F-B275-9CB93D26ABDA}" type="pres">
      <dgm:prSet presAssocID="{523E93F6-AEC9-4713-8F0B-7FD84E157553}" presName="composite" presStyleCnt="0"/>
      <dgm:spPr/>
    </dgm:pt>
    <dgm:pt modelId="{705DADCD-8ECD-4B20-AAB7-B9F5C816771E}" type="pres">
      <dgm:prSet presAssocID="{523E93F6-AEC9-4713-8F0B-7FD84E157553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954D27C-CD18-4CB2-9EB3-4D80501DB713}" type="pres">
      <dgm:prSet presAssocID="{523E93F6-AEC9-4713-8F0B-7FD84E157553}" presName="descendantText" presStyleLbl="alignAcc1" presStyleIdx="1" presStyleCnt="3">
        <dgm:presLayoutVars>
          <dgm:bulletEnabled val="1"/>
        </dgm:presLayoutVars>
      </dgm:prSet>
      <dgm:spPr/>
    </dgm:pt>
    <dgm:pt modelId="{D77B6D85-6DEF-4D50-B77B-492712F29E5F}" type="pres">
      <dgm:prSet presAssocID="{785628C8-D76C-49C5-B436-2A401FFB92F1}" presName="sp" presStyleCnt="0"/>
      <dgm:spPr/>
    </dgm:pt>
    <dgm:pt modelId="{A1555FED-A9C3-45C3-8468-6F285D0A40D7}" type="pres">
      <dgm:prSet presAssocID="{5F237E8A-3889-42ED-A1A5-8F989C896A94}" presName="composite" presStyleCnt="0"/>
      <dgm:spPr/>
    </dgm:pt>
    <dgm:pt modelId="{610C2329-81DB-4BE4-9D62-34ED759C9804}" type="pres">
      <dgm:prSet presAssocID="{5F237E8A-3889-42ED-A1A5-8F989C896A94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3711107D-E2CC-4B9C-B150-0F5161D2BDA0}" type="pres">
      <dgm:prSet presAssocID="{5F237E8A-3889-42ED-A1A5-8F989C896A94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FE280312-5661-4F68-A353-4B3F874FD207}" type="presOf" srcId="{E3C019D6-33CB-4DD3-8FE4-25CA5EEC7320}" destId="{1954D27C-CD18-4CB2-9EB3-4D80501DB713}" srcOrd="0" destOrd="2" presId="urn:microsoft.com/office/officeart/2005/8/layout/chevron2"/>
    <dgm:cxn modelId="{054C7417-5234-4907-89D8-DED6A41D5DCD}" type="presOf" srcId="{F5896E51-FE8B-4B88-923A-831DCEB58386}" destId="{3711107D-E2CC-4B9C-B150-0F5161D2BDA0}" srcOrd="0" destOrd="0" presId="urn:microsoft.com/office/officeart/2005/8/layout/chevron2"/>
    <dgm:cxn modelId="{7989911B-34F1-4DD7-A575-4B5D6D40FA89}" type="presOf" srcId="{5DD622D7-4448-4B92-BE3B-C7DAD40486D4}" destId="{1345EABA-FF81-45BC-AD2F-E4AC9F6D4E02}" srcOrd="0" destOrd="0" presId="urn:microsoft.com/office/officeart/2005/8/layout/chevron2"/>
    <dgm:cxn modelId="{A1DEEC1E-F5EF-415D-AF2A-F87116A59891}" type="presOf" srcId="{5F237E8A-3889-42ED-A1A5-8F989C896A94}" destId="{610C2329-81DB-4BE4-9D62-34ED759C9804}" srcOrd="0" destOrd="0" presId="urn:microsoft.com/office/officeart/2005/8/layout/chevron2"/>
    <dgm:cxn modelId="{273F6526-60A6-4B96-81A5-BA5E42F6B945}" srcId="{FBA13D6C-D281-49E1-B431-7E5052402675}" destId="{5F237E8A-3889-42ED-A1A5-8F989C896A94}" srcOrd="2" destOrd="0" parTransId="{F02D5741-B131-4093-8E38-1A818B0B89EE}" sibTransId="{0A95AD01-2E02-4A66-A0EE-569037F3C39C}"/>
    <dgm:cxn modelId="{3B889938-DD3D-4A11-B1DA-AAC195C1913D}" type="presOf" srcId="{43C58350-4A46-4110-BB5A-D85B09F88711}" destId="{3711107D-E2CC-4B9C-B150-0F5161D2BDA0}" srcOrd="0" destOrd="2" presId="urn:microsoft.com/office/officeart/2005/8/layout/chevron2"/>
    <dgm:cxn modelId="{386FBF38-7767-4C83-ABBB-5B13B2B0C87C}" srcId="{5F237E8A-3889-42ED-A1A5-8F989C896A94}" destId="{1511ACBF-ABFA-4FF5-AC94-69D6875902B5}" srcOrd="1" destOrd="0" parTransId="{CBEE57CA-6DFA-48C3-A05F-29CB5ED2BDE8}" sibTransId="{5BC15A93-7B4D-4A1E-9BE1-CD0A332F2945}"/>
    <dgm:cxn modelId="{AE913439-37B8-435E-AFFF-3C4FFB1B18ED}" srcId="{FBA13D6C-D281-49E1-B431-7E5052402675}" destId="{5DD622D7-4448-4B92-BE3B-C7DAD40486D4}" srcOrd="0" destOrd="0" parTransId="{5D2E3BF2-F438-42BB-AB76-9B44348AD087}" sibTransId="{0AA2B0F2-711C-4295-B777-D3CE85EA66E1}"/>
    <dgm:cxn modelId="{8876B73F-A9C8-450F-845A-D2D8A47FC4B9}" srcId="{5DD622D7-4448-4B92-BE3B-C7DAD40486D4}" destId="{D263135F-51BD-4FF4-9285-248DCD4F979A}" srcOrd="2" destOrd="0" parTransId="{25EB2986-5695-441C-B395-295EE4158F34}" sibTransId="{04E048D0-0B45-4B22-87F7-6FAE6510E686}"/>
    <dgm:cxn modelId="{648CA05D-1BE6-433C-A99F-9125C526C753}" srcId="{FBA13D6C-D281-49E1-B431-7E5052402675}" destId="{523E93F6-AEC9-4713-8F0B-7FD84E157553}" srcOrd="1" destOrd="0" parTransId="{97E93CC9-2E67-44B1-A43B-2691C988D0B9}" sibTransId="{785628C8-D76C-49C5-B436-2A401FFB92F1}"/>
    <dgm:cxn modelId="{AFD3DD4A-97EF-48FC-8822-D65A97826C60}" srcId="{5DD622D7-4448-4B92-BE3B-C7DAD40486D4}" destId="{3BFFA5D7-F776-4BB6-AE7F-B1C599806291}" srcOrd="0" destOrd="0" parTransId="{B7F05D48-B3CD-49CA-B21C-1E85E2FEDE9F}" sibTransId="{EFA7F06C-D25A-4128-8F22-8EC7CDB04928}"/>
    <dgm:cxn modelId="{767CDF6C-6AE7-4A85-A766-CD5EC63A5A9B}" srcId="{523E93F6-AEC9-4713-8F0B-7FD84E157553}" destId="{E3C019D6-33CB-4DD3-8FE4-25CA5EEC7320}" srcOrd="2" destOrd="0" parTransId="{AADDFAAE-F94C-47B7-BD21-51DFE3A6E4A6}" sibTransId="{C42920B4-490D-4172-9C79-108F633A1132}"/>
    <dgm:cxn modelId="{9065EB82-524F-445C-8A56-3DC6D0F5ABF0}" type="presOf" srcId="{0452E440-1786-4D29-8A82-345B65E06B1D}" destId="{1954D27C-CD18-4CB2-9EB3-4D80501DB713}" srcOrd="0" destOrd="1" presId="urn:microsoft.com/office/officeart/2005/8/layout/chevron2"/>
    <dgm:cxn modelId="{661F1893-2589-4E6E-9691-2F2C711336D5}" type="presOf" srcId="{523E93F6-AEC9-4713-8F0B-7FD84E157553}" destId="{705DADCD-8ECD-4B20-AAB7-B9F5C816771E}" srcOrd="0" destOrd="0" presId="urn:microsoft.com/office/officeart/2005/8/layout/chevron2"/>
    <dgm:cxn modelId="{7AEF5993-EBD4-4BE2-B345-7CE132CA8196}" type="presOf" srcId="{1A6A74CD-7E1F-4311-AC43-CCE917CE582A}" destId="{11D485D1-A50E-4086-A6A6-94FE907A4D76}" srcOrd="0" destOrd="1" presId="urn:microsoft.com/office/officeart/2005/8/layout/chevron2"/>
    <dgm:cxn modelId="{D8EB35B0-A67E-412D-ABB2-9AE921EF7CEA}" srcId="{5F237E8A-3889-42ED-A1A5-8F989C896A94}" destId="{F5896E51-FE8B-4B88-923A-831DCEB58386}" srcOrd="0" destOrd="0" parTransId="{0F35521D-EE14-4D37-AAA5-D074EAC7E505}" sibTransId="{5CDBFE23-8186-4930-9070-CD79E0C2AFF9}"/>
    <dgm:cxn modelId="{8AAD90C5-E4EE-45C5-BEC1-C54F595EAE81}" srcId="{5F237E8A-3889-42ED-A1A5-8F989C896A94}" destId="{43C58350-4A46-4110-BB5A-D85B09F88711}" srcOrd="2" destOrd="0" parTransId="{B32FB94F-A9E7-41FA-B380-1A168562704E}" sibTransId="{10514C6F-0C67-43DA-B862-5BDDE05D4D39}"/>
    <dgm:cxn modelId="{99421BD7-C3F2-46FD-8670-5373141F8AAF}" type="presOf" srcId="{1511ACBF-ABFA-4FF5-AC94-69D6875902B5}" destId="{3711107D-E2CC-4B9C-B150-0F5161D2BDA0}" srcOrd="0" destOrd="1" presId="urn:microsoft.com/office/officeart/2005/8/layout/chevron2"/>
    <dgm:cxn modelId="{924775D8-19C1-4C5F-9B77-E77A66468D0D}" type="presOf" srcId="{D263135F-51BD-4FF4-9285-248DCD4F979A}" destId="{11D485D1-A50E-4086-A6A6-94FE907A4D76}" srcOrd="0" destOrd="2" presId="urn:microsoft.com/office/officeart/2005/8/layout/chevron2"/>
    <dgm:cxn modelId="{47CA9DDA-2A2E-4B2E-87FC-0A34A52F8A01}" srcId="{523E93F6-AEC9-4713-8F0B-7FD84E157553}" destId="{82688121-5E81-411D-997E-7FADDF0F9063}" srcOrd="0" destOrd="0" parTransId="{65790072-EA9A-4913-A6AC-3C84E0D47C4C}" sibTransId="{9E2D2C4B-B358-477E-957A-D2FEF1854CAE}"/>
    <dgm:cxn modelId="{C29B88DB-111C-48A5-9365-C598BBE9A26C}" srcId="{523E93F6-AEC9-4713-8F0B-7FD84E157553}" destId="{0452E440-1786-4D29-8A82-345B65E06B1D}" srcOrd="1" destOrd="0" parTransId="{BB9976A9-EFB4-41E1-A21D-6FBBBC96CDBE}" sibTransId="{E09ECF11-F2E9-497F-9DEF-E628ED2D576B}"/>
    <dgm:cxn modelId="{B521D4E2-3F54-438E-B1B5-2CEB76E99134}" type="presOf" srcId="{82688121-5E81-411D-997E-7FADDF0F9063}" destId="{1954D27C-CD18-4CB2-9EB3-4D80501DB713}" srcOrd="0" destOrd="0" presId="urn:microsoft.com/office/officeart/2005/8/layout/chevron2"/>
    <dgm:cxn modelId="{509BFEEB-904A-4D33-9BE7-FA38BA0CE9A2}" srcId="{5DD622D7-4448-4B92-BE3B-C7DAD40486D4}" destId="{1A6A74CD-7E1F-4311-AC43-CCE917CE582A}" srcOrd="1" destOrd="0" parTransId="{5CB69723-7D2C-4BC4-9699-7183BCE29304}" sibTransId="{7D8E7E36-6E6C-463F-94CC-E8D019E87C97}"/>
    <dgm:cxn modelId="{36F33DEF-7594-4C80-A3DA-399062590745}" type="presOf" srcId="{3BFFA5D7-F776-4BB6-AE7F-B1C599806291}" destId="{11D485D1-A50E-4086-A6A6-94FE907A4D76}" srcOrd="0" destOrd="0" presId="urn:microsoft.com/office/officeart/2005/8/layout/chevron2"/>
    <dgm:cxn modelId="{47D753FE-1BF1-4742-B8FA-63031263F18B}" type="presOf" srcId="{FBA13D6C-D281-49E1-B431-7E5052402675}" destId="{3E551024-E213-48AB-B7C0-75EE28DEEB6A}" srcOrd="0" destOrd="0" presId="urn:microsoft.com/office/officeart/2005/8/layout/chevron2"/>
    <dgm:cxn modelId="{25526C12-55EB-4AEC-ADE4-CB7D549A7C32}" type="presParOf" srcId="{3E551024-E213-48AB-B7C0-75EE28DEEB6A}" destId="{D69D319D-1341-4CA1-93DB-F4584B37956D}" srcOrd="0" destOrd="0" presId="urn:microsoft.com/office/officeart/2005/8/layout/chevron2"/>
    <dgm:cxn modelId="{C07137BF-AE02-4EFD-AEC3-A3DB496642E6}" type="presParOf" srcId="{D69D319D-1341-4CA1-93DB-F4584B37956D}" destId="{1345EABA-FF81-45BC-AD2F-E4AC9F6D4E02}" srcOrd="0" destOrd="0" presId="urn:microsoft.com/office/officeart/2005/8/layout/chevron2"/>
    <dgm:cxn modelId="{5D9A82AF-3BA3-4E06-9D3A-C2FFFC2741DF}" type="presParOf" srcId="{D69D319D-1341-4CA1-93DB-F4584B37956D}" destId="{11D485D1-A50E-4086-A6A6-94FE907A4D76}" srcOrd="1" destOrd="0" presId="urn:microsoft.com/office/officeart/2005/8/layout/chevron2"/>
    <dgm:cxn modelId="{538618E5-BF1D-4A0C-BB8E-70F1ADC68496}" type="presParOf" srcId="{3E551024-E213-48AB-B7C0-75EE28DEEB6A}" destId="{9F604DAC-C0F3-467F-8B27-5655BF0B7333}" srcOrd="1" destOrd="0" presId="urn:microsoft.com/office/officeart/2005/8/layout/chevron2"/>
    <dgm:cxn modelId="{7CC6A802-DD28-4ED9-9CD3-4174347D975B}" type="presParOf" srcId="{3E551024-E213-48AB-B7C0-75EE28DEEB6A}" destId="{9C59E08E-0BBF-4F7F-B275-9CB93D26ABDA}" srcOrd="2" destOrd="0" presId="urn:microsoft.com/office/officeart/2005/8/layout/chevron2"/>
    <dgm:cxn modelId="{1FFBB7FE-53F4-4D71-AB6E-527C4AB872C6}" type="presParOf" srcId="{9C59E08E-0BBF-4F7F-B275-9CB93D26ABDA}" destId="{705DADCD-8ECD-4B20-AAB7-B9F5C816771E}" srcOrd="0" destOrd="0" presId="urn:microsoft.com/office/officeart/2005/8/layout/chevron2"/>
    <dgm:cxn modelId="{71BE872F-ECC6-4AAD-A9E7-54B123833226}" type="presParOf" srcId="{9C59E08E-0BBF-4F7F-B275-9CB93D26ABDA}" destId="{1954D27C-CD18-4CB2-9EB3-4D80501DB713}" srcOrd="1" destOrd="0" presId="urn:microsoft.com/office/officeart/2005/8/layout/chevron2"/>
    <dgm:cxn modelId="{E9A04A1E-4109-4BA9-A762-26017EAB636E}" type="presParOf" srcId="{3E551024-E213-48AB-B7C0-75EE28DEEB6A}" destId="{D77B6D85-6DEF-4D50-B77B-492712F29E5F}" srcOrd="3" destOrd="0" presId="urn:microsoft.com/office/officeart/2005/8/layout/chevron2"/>
    <dgm:cxn modelId="{9E7FCD69-E1F1-470F-B4A2-54C7DE345FF7}" type="presParOf" srcId="{3E551024-E213-48AB-B7C0-75EE28DEEB6A}" destId="{A1555FED-A9C3-45C3-8468-6F285D0A40D7}" srcOrd="4" destOrd="0" presId="urn:microsoft.com/office/officeart/2005/8/layout/chevron2"/>
    <dgm:cxn modelId="{EA7B6A6A-9137-4255-B3AD-F52F38EBD4BE}" type="presParOf" srcId="{A1555FED-A9C3-45C3-8468-6F285D0A40D7}" destId="{610C2329-81DB-4BE4-9D62-34ED759C9804}" srcOrd="0" destOrd="0" presId="urn:microsoft.com/office/officeart/2005/8/layout/chevron2"/>
    <dgm:cxn modelId="{FB2068CD-0FA4-4E84-8756-1BB5A8F23567}" type="presParOf" srcId="{A1555FED-A9C3-45C3-8468-6F285D0A40D7}" destId="{3711107D-E2CC-4B9C-B150-0F5161D2BDA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A13D6C-D281-49E1-B431-7E5052402675}" type="doc">
      <dgm:prSet loTypeId="urn:microsoft.com/office/officeart/2005/8/layout/chevron2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5DD622D7-4448-4B92-BE3B-C7DAD40486D4}">
      <dgm:prSet phldrT="[Texto]"/>
      <dgm:spPr/>
      <dgm:t>
        <a:bodyPr/>
        <a:lstStyle/>
        <a:p>
          <a:r>
            <a:rPr lang="es-MX" dirty="0"/>
            <a:t>Meta 1</a:t>
          </a:r>
          <a:endParaRPr lang="es-CO" dirty="0"/>
        </a:p>
      </dgm:t>
    </dgm:pt>
    <dgm:pt modelId="{5D2E3BF2-F438-42BB-AB76-9B44348AD087}" type="parTrans" cxnId="{AE913439-37B8-435E-AFFF-3C4FFB1B18ED}">
      <dgm:prSet/>
      <dgm:spPr/>
      <dgm:t>
        <a:bodyPr/>
        <a:lstStyle/>
        <a:p>
          <a:endParaRPr lang="es-CO"/>
        </a:p>
      </dgm:t>
    </dgm:pt>
    <dgm:pt modelId="{0AA2B0F2-711C-4295-B777-D3CE85EA66E1}" type="sibTrans" cxnId="{AE913439-37B8-435E-AFFF-3C4FFB1B18ED}">
      <dgm:prSet/>
      <dgm:spPr/>
      <dgm:t>
        <a:bodyPr/>
        <a:lstStyle/>
        <a:p>
          <a:endParaRPr lang="es-CO"/>
        </a:p>
      </dgm:t>
    </dgm:pt>
    <dgm:pt modelId="{3BFFA5D7-F776-4BB6-AE7F-B1C599806291}">
      <dgm:prSet phldrT="[Texto]"/>
      <dgm:spPr/>
      <dgm:t>
        <a:bodyPr/>
        <a:lstStyle/>
        <a:p>
          <a:r>
            <a:rPr lang="es-MX" dirty="0"/>
            <a:t>Dotar con equipos biomédicos actualizados los servicios</a:t>
          </a:r>
          <a:endParaRPr lang="es-CO" dirty="0"/>
        </a:p>
      </dgm:t>
    </dgm:pt>
    <dgm:pt modelId="{B7F05D48-B3CD-49CA-B21C-1E85E2FEDE9F}" type="parTrans" cxnId="{AFD3DD4A-97EF-48FC-8822-D65A97826C60}">
      <dgm:prSet/>
      <dgm:spPr/>
      <dgm:t>
        <a:bodyPr/>
        <a:lstStyle/>
        <a:p>
          <a:endParaRPr lang="es-CO"/>
        </a:p>
      </dgm:t>
    </dgm:pt>
    <dgm:pt modelId="{EFA7F06C-D25A-4128-8F22-8EC7CDB04928}" type="sibTrans" cxnId="{AFD3DD4A-97EF-48FC-8822-D65A97826C60}">
      <dgm:prSet/>
      <dgm:spPr/>
      <dgm:t>
        <a:bodyPr/>
        <a:lstStyle/>
        <a:p>
          <a:endParaRPr lang="es-CO"/>
        </a:p>
      </dgm:t>
    </dgm:pt>
    <dgm:pt modelId="{1A6A74CD-7E1F-4311-AC43-CCE917CE582A}">
      <dgm:prSet phldrT="[Texto]"/>
      <dgm:spPr/>
      <dgm:t>
        <a:bodyPr/>
        <a:lstStyle/>
        <a:p>
          <a:r>
            <a:rPr lang="es-MX" dirty="0"/>
            <a:t>IMPORTANCIA: Optimización de la atención de los pacientes, disminuir riesgo de eventos adversos</a:t>
          </a:r>
          <a:endParaRPr lang="es-CO" dirty="0"/>
        </a:p>
      </dgm:t>
    </dgm:pt>
    <dgm:pt modelId="{5CB69723-7D2C-4BC4-9699-7183BCE29304}" type="parTrans" cxnId="{509BFEEB-904A-4D33-9BE7-FA38BA0CE9A2}">
      <dgm:prSet/>
      <dgm:spPr/>
      <dgm:t>
        <a:bodyPr/>
        <a:lstStyle/>
        <a:p>
          <a:endParaRPr lang="es-CO"/>
        </a:p>
      </dgm:t>
    </dgm:pt>
    <dgm:pt modelId="{7D8E7E36-6E6C-463F-94CC-E8D019E87C97}" type="sibTrans" cxnId="{509BFEEB-904A-4D33-9BE7-FA38BA0CE9A2}">
      <dgm:prSet/>
      <dgm:spPr/>
      <dgm:t>
        <a:bodyPr/>
        <a:lstStyle/>
        <a:p>
          <a:endParaRPr lang="es-CO"/>
        </a:p>
      </dgm:t>
    </dgm:pt>
    <dgm:pt modelId="{523E93F6-AEC9-4713-8F0B-7FD84E157553}">
      <dgm:prSet phldrT="[Texto]"/>
      <dgm:spPr/>
      <dgm:t>
        <a:bodyPr/>
        <a:lstStyle/>
        <a:p>
          <a:r>
            <a:rPr lang="es-MX" dirty="0"/>
            <a:t>Meta 2</a:t>
          </a:r>
          <a:endParaRPr lang="es-CO" dirty="0"/>
        </a:p>
      </dgm:t>
    </dgm:pt>
    <dgm:pt modelId="{97E93CC9-2E67-44B1-A43B-2691C988D0B9}" type="parTrans" cxnId="{648CA05D-1BE6-433C-A99F-9125C526C753}">
      <dgm:prSet/>
      <dgm:spPr/>
      <dgm:t>
        <a:bodyPr/>
        <a:lstStyle/>
        <a:p>
          <a:endParaRPr lang="es-CO"/>
        </a:p>
      </dgm:t>
    </dgm:pt>
    <dgm:pt modelId="{785628C8-D76C-49C5-B436-2A401FFB92F1}" type="sibTrans" cxnId="{648CA05D-1BE6-433C-A99F-9125C526C753}">
      <dgm:prSet/>
      <dgm:spPr/>
      <dgm:t>
        <a:bodyPr/>
        <a:lstStyle/>
        <a:p>
          <a:endParaRPr lang="es-CO"/>
        </a:p>
      </dgm:t>
    </dgm:pt>
    <dgm:pt modelId="{82688121-5E81-411D-997E-7FADDF0F9063}">
      <dgm:prSet phldrT="[Texto]"/>
      <dgm:spPr/>
      <dgm:t>
        <a:bodyPr/>
        <a:lstStyle/>
        <a:p>
          <a:r>
            <a:rPr lang="es-MX" dirty="0"/>
            <a:t>Adecuar la infraestructura de los servicios de la E.S.E</a:t>
          </a:r>
          <a:endParaRPr lang="es-CO" dirty="0"/>
        </a:p>
      </dgm:t>
    </dgm:pt>
    <dgm:pt modelId="{65790072-EA9A-4913-A6AC-3C84E0D47C4C}" type="parTrans" cxnId="{47CA9DDA-2A2E-4B2E-87FC-0A34A52F8A01}">
      <dgm:prSet/>
      <dgm:spPr/>
      <dgm:t>
        <a:bodyPr/>
        <a:lstStyle/>
        <a:p>
          <a:endParaRPr lang="es-CO"/>
        </a:p>
      </dgm:t>
    </dgm:pt>
    <dgm:pt modelId="{9E2D2C4B-B358-477E-957A-D2FEF1854CAE}" type="sibTrans" cxnId="{47CA9DDA-2A2E-4B2E-87FC-0A34A52F8A01}">
      <dgm:prSet/>
      <dgm:spPr/>
      <dgm:t>
        <a:bodyPr/>
        <a:lstStyle/>
        <a:p>
          <a:endParaRPr lang="es-CO"/>
        </a:p>
      </dgm:t>
    </dgm:pt>
    <dgm:pt modelId="{0452E440-1786-4D29-8A82-345B65E06B1D}">
      <dgm:prSet phldrT="[Texto]"/>
      <dgm:spPr/>
      <dgm:t>
        <a:bodyPr/>
        <a:lstStyle/>
        <a:p>
          <a:r>
            <a:rPr lang="es-MX" dirty="0"/>
            <a:t>IMPORTANCIA: Optimización de la atención de los pacientes, disminuir riesgo de eventos adversos</a:t>
          </a:r>
          <a:endParaRPr lang="es-CO" dirty="0"/>
        </a:p>
      </dgm:t>
    </dgm:pt>
    <dgm:pt modelId="{BB9976A9-EFB4-41E1-A21D-6FBBBC96CDBE}" type="parTrans" cxnId="{C29B88DB-111C-48A5-9365-C598BBE9A26C}">
      <dgm:prSet/>
      <dgm:spPr/>
      <dgm:t>
        <a:bodyPr/>
        <a:lstStyle/>
        <a:p>
          <a:endParaRPr lang="es-CO"/>
        </a:p>
      </dgm:t>
    </dgm:pt>
    <dgm:pt modelId="{E09ECF11-F2E9-497F-9DEF-E628ED2D576B}" type="sibTrans" cxnId="{C29B88DB-111C-48A5-9365-C598BBE9A26C}">
      <dgm:prSet/>
      <dgm:spPr/>
      <dgm:t>
        <a:bodyPr/>
        <a:lstStyle/>
        <a:p>
          <a:endParaRPr lang="es-CO"/>
        </a:p>
      </dgm:t>
    </dgm:pt>
    <dgm:pt modelId="{5F237E8A-3889-42ED-A1A5-8F989C896A94}">
      <dgm:prSet phldrT="[Texto]"/>
      <dgm:spPr/>
      <dgm:t>
        <a:bodyPr/>
        <a:lstStyle/>
        <a:p>
          <a:r>
            <a:rPr lang="es-MX" dirty="0"/>
            <a:t>Meta 3</a:t>
          </a:r>
          <a:endParaRPr lang="es-CO" dirty="0"/>
        </a:p>
      </dgm:t>
    </dgm:pt>
    <dgm:pt modelId="{F02D5741-B131-4093-8E38-1A818B0B89EE}" type="parTrans" cxnId="{273F6526-60A6-4B96-81A5-BA5E42F6B945}">
      <dgm:prSet/>
      <dgm:spPr/>
      <dgm:t>
        <a:bodyPr/>
        <a:lstStyle/>
        <a:p>
          <a:endParaRPr lang="es-CO"/>
        </a:p>
      </dgm:t>
    </dgm:pt>
    <dgm:pt modelId="{0A95AD01-2E02-4A66-A0EE-569037F3C39C}" type="sibTrans" cxnId="{273F6526-60A6-4B96-81A5-BA5E42F6B945}">
      <dgm:prSet/>
      <dgm:spPr/>
      <dgm:t>
        <a:bodyPr/>
        <a:lstStyle/>
        <a:p>
          <a:endParaRPr lang="es-CO"/>
        </a:p>
      </dgm:t>
    </dgm:pt>
    <dgm:pt modelId="{F5896E51-FE8B-4B88-923A-831DCEB58386}">
      <dgm:prSet phldrT="[Texto]"/>
      <dgm:spPr/>
      <dgm:t>
        <a:bodyPr/>
        <a:lstStyle/>
        <a:p>
          <a:r>
            <a:rPr lang="es-MX" dirty="0"/>
            <a:t>Habilitar nuevos servicios conexos a la salud en la E.S.E</a:t>
          </a:r>
          <a:endParaRPr lang="es-CO" dirty="0"/>
        </a:p>
      </dgm:t>
    </dgm:pt>
    <dgm:pt modelId="{0F35521D-EE14-4D37-AAA5-D074EAC7E505}" type="parTrans" cxnId="{D8EB35B0-A67E-412D-ABB2-9AE921EF7CEA}">
      <dgm:prSet/>
      <dgm:spPr/>
      <dgm:t>
        <a:bodyPr/>
        <a:lstStyle/>
        <a:p>
          <a:endParaRPr lang="es-CO"/>
        </a:p>
      </dgm:t>
    </dgm:pt>
    <dgm:pt modelId="{5CDBFE23-8186-4930-9070-CD79E0C2AFF9}" type="sibTrans" cxnId="{D8EB35B0-A67E-412D-ABB2-9AE921EF7CEA}">
      <dgm:prSet/>
      <dgm:spPr/>
      <dgm:t>
        <a:bodyPr/>
        <a:lstStyle/>
        <a:p>
          <a:endParaRPr lang="es-CO"/>
        </a:p>
      </dgm:t>
    </dgm:pt>
    <dgm:pt modelId="{1511ACBF-ABFA-4FF5-AC94-69D6875902B5}">
      <dgm:prSet phldrT="[Texto]"/>
      <dgm:spPr/>
      <dgm:t>
        <a:bodyPr/>
        <a:lstStyle/>
        <a:p>
          <a:r>
            <a:rPr lang="es-MX" dirty="0"/>
            <a:t>IMPORTANCIA: Optimización de la atención de los pacientes, disminuir la brecha de servicios de salud a los pacientes.</a:t>
          </a:r>
          <a:endParaRPr lang="es-CO" dirty="0"/>
        </a:p>
      </dgm:t>
    </dgm:pt>
    <dgm:pt modelId="{CBEE57CA-6DFA-48C3-A05F-29CB5ED2BDE8}" type="parTrans" cxnId="{386FBF38-7767-4C83-ABBB-5B13B2B0C87C}">
      <dgm:prSet/>
      <dgm:spPr/>
      <dgm:t>
        <a:bodyPr/>
        <a:lstStyle/>
        <a:p>
          <a:endParaRPr lang="es-CO"/>
        </a:p>
      </dgm:t>
    </dgm:pt>
    <dgm:pt modelId="{5BC15A93-7B4D-4A1E-9BE1-CD0A332F2945}" type="sibTrans" cxnId="{386FBF38-7767-4C83-ABBB-5B13B2B0C87C}">
      <dgm:prSet/>
      <dgm:spPr/>
      <dgm:t>
        <a:bodyPr/>
        <a:lstStyle/>
        <a:p>
          <a:endParaRPr lang="es-CO"/>
        </a:p>
      </dgm:t>
    </dgm:pt>
    <dgm:pt modelId="{D263135F-51BD-4FF4-9285-248DCD4F979A}">
      <dgm:prSet phldrT="[Texto]"/>
      <dgm:spPr/>
      <dgm:t>
        <a:bodyPr/>
        <a:lstStyle/>
        <a:p>
          <a:r>
            <a:rPr lang="es-MX" dirty="0"/>
            <a:t>Estado: En proceso</a:t>
          </a:r>
          <a:endParaRPr lang="es-CO" dirty="0"/>
        </a:p>
      </dgm:t>
    </dgm:pt>
    <dgm:pt modelId="{25EB2986-5695-441C-B395-295EE4158F34}" type="parTrans" cxnId="{8876B73F-A9C8-450F-845A-D2D8A47FC4B9}">
      <dgm:prSet/>
      <dgm:spPr/>
      <dgm:t>
        <a:bodyPr/>
        <a:lstStyle/>
        <a:p>
          <a:endParaRPr lang="es-CO"/>
        </a:p>
      </dgm:t>
    </dgm:pt>
    <dgm:pt modelId="{04E048D0-0B45-4B22-87F7-6FAE6510E686}" type="sibTrans" cxnId="{8876B73F-A9C8-450F-845A-D2D8A47FC4B9}">
      <dgm:prSet/>
      <dgm:spPr/>
      <dgm:t>
        <a:bodyPr/>
        <a:lstStyle/>
        <a:p>
          <a:endParaRPr lang="es-CO"/>
        </a:p>
      </dgm:t>
    </dgm:pt>
    <dgm:pt modelId="{E3C019D6-33CB-4DD3-8FE4-25CA5EEC7320}">
      <dgm:prSet phldrT="[Texto]"/>
      <dgm:spPr/>
      <dgm:t>
        <a:bodyPr/>
        <a:lstStyle/>
        <a:p>
          <a:r>
            <a:rPr lang="es-MX" dirty="0"/>
            <a:t>Estado: Cumplida</a:t>
          </a:r>
          <a:endParaRPr lang="es-CO" dirty="0"/>
        </a:p>
      </dgm:t>
    </dgm:pt>
    <dgm:pt modelId="{AADDFAAE-F94C-47B7-BD21-51DFE3A6E4A6}" type="parTrans" cxnId="{767CDF6C-6AE7-4A85-A766-CD5EC63A5A9B}">
      <dgm:prSet/>
      <dgm:spPr/>
      <dgm:t>
        <a:bodyPr/>
        <a:lstStyle/>
        <a:p>
          <a:endParaRPr lang="es-CO"/>
        </a:p>
      </dgm:t>
    </dgm:pt>
    <dgm:pt modelId="{C42920B4-490D-4172-9C79-108F633A1132}" type="sibTrans" cxnId="{767CDF6C-6AE7-4A85-A766-CD5EC63A5A9B}">
      <dgm:prSet/>
      <dgm:spPr/>
      <dgm:t>
        <a:bodyPr/>
        <a:lstStyle/>
        <a:p>
          <a:endParaRPr lang="es-CO"/>
        </a:p>
      </dgm:t>
    </dgm:pt>
    <dgm:pt modelId="{43C58350-4A46-4110-BB5A-D85B09F88711}">
      <dgm:prSet phldrT="[Texto]"/>
      <dgm:spPr/>
      <dgm:t>
        <a:bodyPr/>
        <a:lstStyle/>
        <a:p>
          <a:r>
            <a:rPr lang="es-MX" dirty="0"/>
            <a:t>Estado: En proceso</a:t>
          </a:r>
          <a:endParaRPr lang="es-CO" dirty="0"/>
        </a:p>
      </dgm:t>
    </dgm:pt>
    <dgm:pt modelId="{B32FB94F-A9E7-41FA-B380-1A168562704E}" type="parTrans" cxnId="{8AAD90C5-E4EE-45C5-BEC1-C54F595EAE81}">
      <dgm:prSet/>
      <dgm:spPr/>
      <dgm:t>
        <a:bodyPr/>
        <a:lstStyle/>
        <a:p>
          <a:endParaRPr lang="es-CO"/>
        </a:p>
      </dgm:t>
    </dgm:pt>
    <dgm:pt modelId="{10514C6F-0C67-43DA-B862-5BDDE05D4D39}" type="sibTrans" cxnId="{8AAD90C5-E4EE-45C5-BEC1-C54F595EAE81}">
      <dgm:prSet/>
      <dgm:spPr/>
      <dgm:t>
        <a:bodyPr/>
        <a:lstStyle/>
        <a:p>
          <a:endParaRPr lang="es-CO"/>
        </a:p>
      </dgm:t>
    </dgm:pt>
    <dgm:pt modelId="{3E551024-E213-48AB-B7C0-75EE28DEEB6A}" type="pres">
      <dgm:prSet presAssocID="{FBA13D6C-D281-49E1-B431-7E5052402675}" presName="linearFlow" presStyleCnt="0">
        <dgm:presLayoutVars>
          <dgm:dir/>
          <dgm:animLvl val="lvl"/>
          <dgm:resizeHandles val="exact"/>
        </dgm:presLayoutVars>
      </dgm:prSet>
      <dgm:spPr/>
    </dgm:pt>
    <dgm:pt modelId="{D69D319D-1341-4CA1-93DB-F4584B37956D}" type="pres">
      <dgm:prSet presAssocID="{5DD622D7-4448-4B92-BE3B-C7DAD40486D4}" presName="composite" presStyleCnt="0"/>
      <dgm:spPr/>
    </dgm:pt>
    <dgm:pt modelId="{1345EABA-FF81-45BC-AD2F-E4AC9F6D4E02}" type="pres">
      <dgm:prSet presAssocID="{5DD622D7-4448-4B92-BE3B-C7DAD40486D4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11D485D1-A50E-4086-A6A6-94FE907A4D76}" type="pres">
      <dgm:prSet presAssocID="{5DD622D7-4448-4B92-BE3B-C7DAD40486D4}" presName="descendantText" presStyleLbl="alignAcc1" presStyleIdx="0" presStyleCnt="3">
        <dgm:presLayoutVars>
          <dgm:bulletEnabled val="1"/>
        </dgm:presLayoutVars>
      </dgm:prSet>
      <dgm:spPr/>
    </dgm:pt>
    <dgm:pt modelId="{9F604DAC-C0F3-467F-8B27-5655BF0B7333}" type="pres">
      <dgm:prSet presAssocID="{0AA2B0F2-711C-4295-B777-D3CE85EA66E1}" presName="sp" presStyleCnt="0"/>
      <dgm:spPr/>
    </dgm:pt>
    <dgm:pt modelId="{9C59E08E-0BBF-4F7F-B275-9CB93D26ABDA}" type="pres">
      <dgm:prSet presAssocID="{523E93F6-AEC9-4713-8F0B-7FD84E157553}" presName="composite" presStyleCnt="0"/>
      <dgm:spPr/>
    </dgm:pt>
    <dgm:pt modelId="{705DADCD-8ECD-4B20-AAB7-B9F5C816771E}" type="pres">
      <dgm:prSet presAssocID="{523E93F6-AEC9-4713-8F0B-7FD84E157553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954D27C-CD18-4CB2-9EB3-4D80501DB713}" type="pres">
      <dgm:prSet presAssocID="{523E93F6-AEC9-4713-8F0B-7FD84E157553}" presName="descendantText" presStyleLbl="alignAcc1" presStyleIdx="1" presStyleCnt="3">
        <dgm:presLayoutVars>
          <dgm:bulletEnabled val="1"/>
        </dgm:presLayoutVars>
      </dgm:prSet>
      <dgm:spPr/>
    </dgm:pt>
    <dgm:pt modelId="{D77B6D85-6DEF-4D50-B77B-492712F29E5F}" type="pres">
      <dgm:prSet presAssocID="{785628C8-D76C-49C5-B436-2A401FFB92F1}" presName="sp" presStyleCnt="0"/>
      <dgm:spPr/>
    </dgm:pt>
    <dgm:pt modelId="{A1555FED-A9C3-45C3-8468-6F285D0A40D7}" type="pres">
      <dgm:prSet presAssocID="{5F237E8A-3889-42ED-A1A5-8F989C896A94}" presName="composite" presStyleCnt="0"/>
      <dgm:spPr/>
    </dgm:pt>
    <dgm:pt modelId="{610C2329-81DB-4BE4-9D62-34ED759C9804}" type="pres">
      <dgm:prSet presAssocID="{5F237E8A-3889-42ED-A1A5-8F989C896A94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3711107D-E2CC-4B9C-B150-0F5161D2BDA0}" type="pres">
      <dgm:prSet presAssocID="{5F237E8A-3889-42ED-A1A5-8F989C896A94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FE280312-5661-4F68-A353-4B3F874FD207}" type="presOf" srcId="{E3C019D6-33CB-4DD3-8FE4-25CA5EEC7320}" destId="{1954D27C-CD18-4CB2-9EB3-4D80501DB713}" srcOrd="0" destOrd="2" presId="urn:microsoft.com/office/officeart/2005/8/layout/chevron2"/>
    <dgm:cxn modelId="{054C7417-5234-4907-89D8-DED6A41D5DCD}" type="presOf" srcId="{F5896E51-FE8B-4B88-923A-831DCEB58386}" destId="{3711107D-E2CC-4B9C-B150-0F5161D2BDA0}" srcOrd="0" destOrd="0" presId="urn:microsoft.com/office/officeart/2005/8/layout/chevron2"/>
    <dgm:cxn modelId="{7989911B-34F1-4DD7-A575-4B5D6D40FA89}" type="presOf" srcId="{5DD622D7-4448-4B92-BE3B-C7DAD40486D4}" destId="{1345EABA-FF81-45BC-AD2F-E4AC9F6D4E02}" srcOrd="0" destOrd="0" presId="urn:microsoft.com/office/officeart/2005/8/layout/chevron2"/>
    <dgm:cxn modelId="{A1DEEC1E-F5EF-415D-AF2A-F87116A59891}" type="presOf" srcId="{5F237E8A-3889-42ED-A1A5-8F989C896A94}" destId="{610C2329-81DB-4BE4-9D62-34ED759C9804}" srcOrd="0" destOrd="0" presId="urn:microsoft.com/office/officeart/2005/8/layout/chevron2"/>
    <dgm:cxn modelId="{273F6526-60A6-4B96-81A5-BA5E42F6B945}" srcId="{FBA13D6C-D281-49E1-B431-7E5052402675}" destId="{5F237E8A-3889-42ED-A1A5-8F989C896A94}" srcOrd="2" destOrd="0" parTransId="{F02D5741-B131-4093-8E38-1A818B0B89EE}" sibTransId="{0A95AD01-2E02-4A66-A0EE-569037F3C39C}"/>
    <dgm:cxn modelId="{3B889938-DD3D-4A11-B1DA-AAC195C1913D}" type="presOf" srcId="{43C58350-4A46-4110-BB5A-D85B09F88711}" destId="{3711107D-E2CC-4B9C-B150-0F5161D2BDA0}" srcOrd="0" destOrd="2" presId="urn:microsoft.com/office/officeart/2005/8/layout/chevron2"/>
    <dgm:cxn modelId="{386FBF38-7767-4C83-ABBB-5B13B2B0C87C}" srcId="{5F237E8A-3889-42ED-A1A5-8F989C896A94}" destId="{1511ACBF-ABFA-4FF5-AC94-69D6875902B5}" srcOrd="1" destOrd="0" parTransId="{CBEE57CA-6DFA-48C3-A05F-29CB5ED2BDE8}" sibTransId="{5BC15A93-7B4D-4A1E-9BE1-CD0A332F2945}"/>
    <dgm:cxn modelId="{AE913439-37B8-435E-AFFF-3C4FFB1B18ED}" srcId="{FBA13D6C-D281-49E1-B431-7E5052402675}" destId="{5DD622D7-4448-4B92-BE3B-C7DAD40486D4}" srcOrd="0" destOrd="0" parTransId="{5D2E3BF2-F438-42BB-AB76-9B44348AD087}" sibTransId="{0AA2B0F2-711C-4295-B777-D3CE85EA66E1}"/>
    <dgm:cxn modelId="{8876B73F-A9C8-450F-845A-D2D8A47FC4B9}" srcId="{5DD622D7-4448-4B92-BE3B-C7DAD40486D4}" destId="{D263135F-51BD-4FF4-9285-248DCD4F979A}" srcOrd="2" destOrd="0" parTransId="{25EB2986-5695-441C-B395-295EE4158F34}" sibTransId="{04E048D0-0B45-4B22-87F7-6FAE6510E686}"/>
    <dgm:cxn modelId="{648CA05D-1BE6-433C-A99F-9125C526C753}" srcId="{FBA13D6C-D281-49E1-B431-7E5052402675}" destId="{523E93F6-AEC9-4713-8F0B-7FD84E157553}" srcOrd="1" destOrd="0" parTransId="{97E93CC9-2E67-44B1-A43B-2691C988D0B9}" sibTransId="{785628C8-D76C-49C5-B436-2A401FFB92F1}"/>
    <dgm:cxn modelId="{AFD3DD4A-97EF-48FC-8822-D65A97826C60}" srcId="{5DD622D7-4448-4B92-BE3B-C7DAD40486D4}" destId="{3BFFA5D7-F776-4BB6-AE7F-B1C599806291}" srcOrd="0" destOrd="0" parTransId="{B7F05D48-B3CD-49CA-B21C-1E85E2FEDE9F}" sibTransId="{EFA7F06C-D25A-4128-8F22-8EC7CDB04928}"/>
    <dgm:cxn modelId="{767CDF6C-6AE7-4A85-A766-CD5EC63A5A9B}" srcId="{523E93F6-AEC9-4713-8F0B-7FD84E157553}" destId="{E3C019D6-33CB-4DD3-8FE4-25CA5EEC7320}" srcOrd="2" destOrd="0" parTransId="{AADDFAAE-F94C-47B7-BD21-51DFE3A6E4A6}" sibTransId="{C42920B4-490D-4172-9C79-108F633A1132}"/>
    <dgm:cxn modelId="{9065EB82-524F-445C-8A56-3DC6D0F5ABF0}" type="presOf" srcId="{0452E440-1786-4D29-8A82-345B65E06B1D}" destId="{1954D27C-CD18-4CB2-9EB3-4D80501DB713}" srcOrd="0" destOrd="1" presId="urn:microsoft.com/office/officeart/2005/8/layout/chevron2"/>
    <dgm:cxn modelId="{661F1893-2589-4E6E-9691-2F2C711336D5}" type="presOf" srcId="{523E93F6-AEC9-4713-8F0B-7FD84E157553}" destId="{705DADCD-8ECD-4B20-AAB7-B9F5C816771E}" srcOrd="0" destOrd="0" presId="urn:microsoft.com/office/officeart/2005/8/layout/chevron2"/>
    <dgm:cxn modelId="{7AEF5993-EBD4-4BE2-B345-7CE132CA8196}" type="presOf" srcId="{1A6A74CD-7E1F-4311-AC43-CCE917CE582A}" destId="{11D485D1-A50E-4086-A6A6-94FE907A4D76}" srcOrd="0" destOrd="1" presId="urn:microsoft.com/office/officeart/2005/8/layout/chevron2"/>
    <dgm:cxn modelId="{D8EB35B0-A67E-412D-ABB2-9AE921EF7CEA}" srcId="{5F237E8A-3889-42ED-A1A5-8F989C896A94}" destId="{F5896E51-FE8B-4B88-923A-831DCEB58386}" srcOrd="0" destOrd="0" parTransId="{0F35521D-EE14-4D37-AAA5-D074EAC7E505}" sibTransId="{5CDBFE23-8186-4930-9070-CD79E0C2AFF9}"/>
    <dgm:cxn modelId="{8AAD90C5-E4EE-45C5-BEC1-C54F595EAE81}" srcId="{5F237E8A-3889-42ED-A1A5-8F989C896A94}" destId="{43C58350-4A46-4110-BB5A-D85B09F88711}" srcOrd="2" destOrd="0" parTransId="{B32FB94F-A9E7-41FA-B380-1A168562704E}" sibTransId="{10514C6F-0C67-43DA-B862-5BDDE05D4D39}"/>
    <dgm:cxn modelId="{99421BD7-C3F2-46FD-8670-5373141F8AAF}" type="presOf" srcId="{1511ACBF-ABFA-4FF5-AC94-69D6875902B5}" destId="{3711107D-E2CC-4B9C-B150-0F5161D2BDA0}" srcOrd="0" destOrd="1" presId="urn:microsoft.com/office/officeart/2005/8/layout/chevron2"/>
    <dgm:cxn modelId="{924775D8-19C1-4C5F-9B77-E77A66468D0D}" type="presOf" srcId="{D263135F-51BD-4FF4-9285-248DCD4F979A}" destId="{11D485D1-A50E-4086-A6A6-94FE907A4D76}" srcOrd="0" destOrd="2" presId="urn:microsoft.com/office/officeart/2005/8/layout/chevron2"/>
    <dgm:cxn modelId="{47CA9DDA-2A2E-4B2E-87FC-0A34A52F8A01}" srcId="{523E93F6-AEC9-4713-8F0B-7FD84E157553}" destId="{82688121-5E81-411D-997E-7FADDF0F9063}" srcOrd="0" destOrd="0" parTransId="{65790072-EA9A-4913-A6AC-3C84E0D47C4C}" sibTransId="{9E2D2C4B-B358-477E-957A-D2FEF1854CAE}"/>
    <dgm:cxn modelId="{C29B88DB-111C-48A5-9365-C598BBE9A26C}" srcId="{523E93F6-AEC9-4713-8F0B-7FD84E157553}" destId="{0452E440-1786-4D29-8A82-345B65E06B1D}" srcOrd="1" destOrd="0" parTransId="{BB9976A9-EFB4-41E1-A21D-6FBBBC96CDBE}" sibTransId="{E09ECF11-F2E9-497F-9DEF-E628ED2D576B}"/>
    <dgm:cxn modelId="{B521D4E2-3F54-438E-B1B5-2CEB76E99134}" type="presOf" srcId="{82688121-5E81-411D-997E-7FADDF0F9063}" destId="{1954D27C-CD18-4CB2-9EB3-4D80501DB713}" srcOrd="0" destOrd="0" presId="urn:microsoft.com/office/officeart/2005/8/layout/chevron2"/>
    <dgm:cxn modelId="{509BFEEB-904A-4D33-9BE7-FA38BA0CE9A2}" srcId="{5DD622D7-4448-4B92-BE3B-C7DAD40486D4}" destId="{1A6A74CD-7E1F-4311-AC43-CCE917CE582A}" srcOrd="1" destOrd="0" parTransId="{5CB69723-7D2C-4BC4-9699-7183BCE29304}" sibTransId="{7D8E7E36-6E6C-463F-94CC-E8D019E87C97}"/>
    <dgm:cxn modelId="{36F33DEF-7594-4C80-A3DA-399062590745}" type="presOf" srcId="{3BFFA5D7-F776-4BB6-AE7F-B1C599806291}" destId="{11D485D1-A50E-4086-A6A6-94FE907A4D76}" srcOrd="0" destOrd="0" presId="urn:microsoft.com/office/officeart/2005/8/layout/chevron2"/>
    <dgm:cxn modelId="{47D753FE-1BF1-4742-B8FA-63031263F18B}" type="presOf" srcId="{FBA13D6C-D281-49E1-B431-7E5052402675}" destId="{3E551024-E213-48AB-B7C0-75EE28DEEB6A}" srcOrd="0" destOrd="0" presId="urn:microsoft.com/office/officeart/2005/8/layout/chevron2"/>
    <dgm:cxn modelId="{25526C12-55EB-4AEC-ADE4-CB7D549A7C32}" type="presParOf" srcId="{3E551024-E213-48AB-B7C0-75EE28DEEB6A}" destId="{D69D319D-1341-4CA1-93DB-F4584B37956D}" srcOrd="0" destOrd="0" presId="urn:microsoft.com/office/officeart/2005/8/layout/chevron2"/>
    <dgm:cxn modelId="{C07137BF-AE02-4EFD-AEC3-A3DB496642E6}" type="presParOf" srcId="{D69D319D-1341-4CA1-93DB-F4584B37956D}" destId="{1345EABA-FF81-45BC-AD2F-E4AC9F6D4E02}" srcOrd="0" destOrd="0" presId="urn:microsoft.com/office/officeart/2005/8/layout/chevron2"/>
    <dgm:cxn modelId="{5D9A82AF-3BA3-4E06-9D3A-C2FFFC2741DF}" type="presParOf" srcId="{D69D319D-1341-4CA1-93DB-F4584B37956D}" destId="{11D485D1-A50E-4086-A6A6-94FE907A4D76}" srcOrd="1" destOrd="0" presId="urn:microsoft.com/office/officeart/2005/8/layout/chevron2"/>
    <dgm:cxn modelId="{538618E5-BF1D-4A0C-BB8E-70F1ADC68496}" type="presParOf" srcId="{3E551024-E213-48AB-B7C0-75EE28DEEB6A}" destId="{9F604DAC-C0F3-467F-8B27-5655BF0B7333}" srcOrd="1" destOrd="0" presId="urn:microsoft.com/office/officeart/2005/8/layout/chevron2"/>
    <dgm:cxn modelId="{7CC6A802-DD28-4ED9-9CD3-4174347D975B}" type="presParOf" srcId="{3E551024-E213-48AB-B7C0-75EE28DEEB6A}" destId="{9C59E08E-0BBF-4F7F-B275-9CB93D26ABDA}" srcOrd="2" destOrd="0" presId="urn:microsoft.com/office/officeart/2005/8/layout/chevron2"/>
    <dgm:cxn modelId="{1FFBB7FE-53F4-4D71-AB6E-527C4AB872C6}" type="presParOf" srcId="{9C59E08E-0BBF-4F7F-B275-9CB93D26ABDA}" destId="{705DADCD-8ECD-4B20-AAB7-B9F5C816771E}" srcOrd="0" destOrd="0" presId="urn:microsoft.com/office/officeart/2005/8/layout/chevron2"/>
    <dgm:cxn modelId="{71BE872F-ECC6-4AAD-A9E7-54B123833226}" type="presParOf" srcId="{9C59E08E-0BBF-4F7F-B275-9CB93D26ABDA}" destId="{1954D27C-CD18-4CB2-9EB3-4D80501DB713}" srcOrd="1" destOrd="0" presId="urn:microsoft.com/office/officeart/2005/8/layout/chevron2"/>
    <dgm:cxn modelId="{E9A04A1E-4109-4BA9-A762-26017EAB636E}" type="presParOf" srcId="{3E551024-E213-48AB-B7C0-75EE28DEEB6A}" destId="{D77B6D85-6DEF-4D50-B77B-492712F29E5F}" srcOrd="3" destOrd="0" presId="urn:microsoft.com/office/officeart/2005/8/layout/chevron2"/>
    <dgm:cxn modelId="{9E7FCD69-E1F1-470F-B4A2-54C7DE345FF7}" type="presParOf" srcId="{3E551024-E213-48AB-B7C0-75EE28DEEB6A}" destId="{A1555FED-A9C3-45C3-8468-6F285D0A40D7}" srcOrd="4" destOrd="0" presId="urn:microsoft.com/office/officeart/2005/8/layout/chevron2"/>
    <dgm:cxn modelId="{EA7B6A6A-9137-4255-B3AD-F52F38EBD4BE}" type="presParOf" srcId="{A1555FED-A9C3-45C3-8468-6F285D0A40D7}" destId="{610C2329-81DB-4BE4-9D62-34ED759C9804}" srcOrd="0" destOrd="0" presId="urn:microsoft.com/office/officeart/2005/8/layout/chevron2"/>
    <dgm:cxn modelId="{FB2068CD-0FA4-4E84-8756-1BB5A8F23567}" type="presParOf" srcId="{A1555FED-A9C3-45C3-8468-6F285D0A40D7}" destId="{3711107D-E2CC-4B9C-B150-0F5161D2BDA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AAE11-5EA8-4B05-9E2D-D1FE31E41769}">
      <dsp:nvSpPr>
        <dsp:cNvPr id="0" name=""/>
        <dsp:cNvSpPr/>
      </dsp:nvSpPr>
      <dsp:spPr>
        <a:xfrm>
          <a:off x="3793066" y="2438400"/>
          <a:ext cx="2980266" cy="2980266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Financiero</a:t>
          </a:r>
          <a:endParaRPr lang="es-CO" sz="2800" kern="1200" dirty="0"/>
        </a:p>
      </dsp:txBody>
      <dsp:txXfrm>
        <a:off x="4392232" y="3136513"/>
        <a:ext cx="1781934" cy="1531918"/>
      </dsp:txXfrm>
    </dsp:sp>
    <dsp:sp modelId="{6DC2545D-CFCB-42D4-AB76-C3647B1FB2D1}">
      <dsp:nvSpPr>
        <dsp:cNvPr id="0" name=""/>
        <dsp:cNvSpPr/>
      </dsp:nvSpPr>
      <dsp:spPr>
        <a:xfrm>
          <a:off x="2059093" y="1733973"/>
          <a:ext cx="2167466" cy="2167466"/>
        </a:xfrm>
        <a:prstGeom prst="gear6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PERSONAL</a:t>
          </a:r>
          <a:endParaRPr lang="es-CO" sz="1800" kern="1200" dirty="0"/>
        </a:p>
      </dsp:txBody>
      <dsp:txXfrm>
        <a:off x="2604759" y="2282937"/>
        <a:ext cx="1076134" cy="1069538"/>
      </dsp:txXfrm>
    </dsp:sp>
    <dsp:sp modelId="{14B25ABF-8FE5-4623-9B44-4E629CDC9C93}">
      <dsp:nvSpPr>
        <dsp:cNvPr id="0" name=""/>
        <dsp:cNvSpPr/>
      </dsp:nvSpPr>
      <dsp:spPr>
        <a:xfrm rot="20700000">
          <a:off x="3273095" y="238642"/>
          <a:ext cx="2123675" cy="2123675"/>
        </a:xfrm>
        <a:prstGeom prst="gear6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SERVICIOS</a:t>
          </a:r>
          <a:endParaRPr lang="es-CO" sz="1800" kern="1200" dirty="0"/>
        </a:p>
      </dsp:txBody>
      <dsp:txXfrm rot="-20700000">
        <a:off x="3738879" y="704426"/>
        <a:ext cx="1192106" cy="1192106"/>
      </dsp:txXfrm>
    </dsp:sp>
    <dsp:sp modelId="{3245183B-9B15-4454-A5B8-B71F4648FFFE}">
      <dsp:nvSpPr>
        <dsp:cNvPr id="0" name=""/>
        <dsp:cNvSpPr/>
      </dsp:nvSpPr>
      <dsp:spPr>
        <a:xfrm>
          <a:off x="3577577" y="1980864"/>
          <a:ext cx="3814741" cy="3814741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ED63A60-2BB2-4096-8DD0-2CB5BF2474A6}">
      <dsp:nvSpPr>
        <dsp:cNvPr id="0" name=""/>
        <dsp:cNvSpPr/>
      </dsp:nvSpPr>
      <dsp:spPr>
        <a:xfrm>
          <a:off x="1675238" y="1249140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DFFF355-A824-4BC8-A53D-9F3E9BE5DADC}">
      <dsp:nvSpPr>
        <dsp:cNvPr id="0" name=""/>
        <dsp:cNvSpPr/>
      </dsp:nvSpPr>
      <dsp:spPr>
        <a:xfrm>
          <a:off x="2781867" y="-231776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5EABA-FF81-45BC-AD2F-E4AC9F6D4E02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500" kern="1200" dirty="0"/>
            <a:t>Meta 1</a:t>
          </a:r>
          <a:endParaRPr lang="es-CO" sz="3500" kern="1200" dirty="0"/>
        </a:p>
      </dsp:txBody>
      <dsp:txXfrm rot="-5400000">
        <a:off x="1" y="679096"/>
        <a:ext cx="1352020" cy="579438"/>
      </dsp:txXfrm>
    </dsp:sp>
    <dsp:sp modelId="{11D485D1-A50E-4086-A6A6-94FE907A4D76}">
      <dsp:nvSpPr>
        <dsp:cNvPr id="0" name=""/>
        <dsp:cNvSpPr/>
      </dsp:nvSpPr>
      <dsp:spPr>
        <a:xfrm rot="5400000">
          <a:off x="4112286" y="-2757179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Finalizar el programa de Saneamiento Fiscal y Financiero</a:t>
          </a:r>
          <a:endParaRPr lang="es-C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IMPORTANCIA: Evitar intervención de los entes nacionales en la E.S.E por su posible liquidación</a:t>
          </a:r>
          <a:endParaRPr lang="es-C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Estado: Cumplida</a:t>
          </a:r>
          <a:endParaRPr lang="es-CO" sz="1800" kern="1200" dirty="0"/>
        </a:p>
      </dsp:txBody>
      <dsp:txXfrm rot="-5400000">
        <a:off x="1352020" y="64373"/>
        <a:ext cx="6714693" cy="1132875"/>
      </dsp:txXfrm>
    </dsp:sp>
    <dsp:sp modelId="{705DADCD-8ECD-4B20-AAB7-B9F5C816771E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500" kern="1200" dirty="0"/>
            <a:t>Meta 2</a:t>
          </a:r>
          <a:endParaRPr lang="es-CO" sz="3500" kern="1200" dirty="0"/>
        </a:p>
      </dsp:txBody>
      <dsp:txXfrm rot="-5400000">
        <a:off x="1" y="2419614"/>
        <a:ext cx="1352020" cy="579438"/>
      </dsp:txXfrm>
    </dsp:sp>
    <dsp:sp modelId="{1954D27C-CD18-4CB2-9EB3-4D80501DB713}">
      <dsp:nvSpPr>
        <dsp:cNvPr id="0" name=""/>
        <dsp:cNvSpPr/>
      </dsp:nvSpPr>
      <dsp:spPr>
        <a:xfrm rot="5400000">
          <a:off x="4112286" y="-1016661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Generar equilibrio financiero y/o excedente en la E.S.E</a:t>
          </a:r>
          <a:endParaRPr lang="es-C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IMPORTANCIA: Evitar caer nuevamente en el PSFF</a:t>
          </a:r>
          <a:endParaRPr lang="es-C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Estado: Cumplida</a:t>
          </a:r>
          <a:endParaRPr lang="es-CO" sz="1800" kern="1200" dirty="0"/>
        </a:p>
      </dsp:txBody>
      <dsp:txXfrm rot="-5400000">
        <a:off x="1352020" y="1804891"/>
        <a:ext cx="6714693" cy="1132875"/>
      </dsp:txXfrm>
    </dsp:sp>
    <dsp:sp modelId="{610C2329-81DB-4BE4-9D62-34ED759C9804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500" kern="1200" dirty="0"/>
            <a:t>Meta 3</a:t>
          </a:r>
          <a:endParaRPr lang="es-CO" sz="3500" kern="1200" dirty="0"/>
        </a:p>
      </dsp:txBody>
      <dsp:txXfrm rot="-5400000">
        <a:off x="1" y="4160131"/>
        <a:ext cx="1352020" cy="579438"/>
      </dsp:txXfrm>
    </dsp:sp>
    <dsp:sp modelId="{3711107D-E2CC-4B9C-B150-0F5161D2BDA0}">
      <dsp:nvSpPr>
        <dsp:cNvPr id="0" name=""/>
        <dsp:cNvSpPr/>
      </dsp:nvSpPr>
      <dsp:spPr>
        <a:xfrm rot="5400000">
          <a:off x="4112286" y="723856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Generar excedente en la E.S.E</a:t>
          </a:r>
          <a:endParaRPr lang="es-C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IMPORTANCIA: Mejorar condiciones laborales – generación y ejecución de proyectos con recursos de la E.S.E</a:t>
          </a:r>
          <a:endParaRPr lang="es-C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Estado: En proceso</a:t>
          </a:r>
          <a:endParaRPr lang="es-CO" sz="1800" kern="1200" dirty="0"/>
        </a:p>
      </dsp:txBody>
      <dsp:txXfrm rot="-5400000">
        <a:off x="1352020" y="3545408"/>
        <a:ext cx="6714693" cy="1132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5EABA-FF81-45BC-AD2F-E4AC9F6D4E02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500" kern="1200" dirty="0"/>
            <a:t>Meta 1</a:t>
          </a:r>
          <a:endParaRPr lang="es-CO" sz="3500" kern="1200" dirty="0"/>
        </a:p>
      </dsp:txBody>
      <dsp:txXfrm rot="-5400000">
        <a:off x="1" y="679096"/>
        <a:ext cx="1352020" cy="579438"/>
      </dsp:txXfrm>
    </dsp:sp>
    <dsp:sp modelId="{11D485D1-A50E-4086-A6A6-94FE907A4D76}">
      <dsp:nvSpPr>
        <dsp:cNvPr id="0" name=""/>
        <dsp:cNvSpPr/>
      </dsp:nvSpPr>
      <dsp:spPr>
        <a:xfrm rot="5400000">
          <a:off x="4112286" y="-2757179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Mejorar condiciones y estructuración del sistema laboral</a:t>
          </a:r>
          <a:endParaRPr lang="es-C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IMPORTANCIA: Optimización del horario laboral, menor riesgo de BURNOUT</a:t>
          </a:r>
          <a:endParaRPr lang="es-C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Estado: Cumplida</a:t>
          </a:r>
          <a:endParaRPr lang="es-CO" sz="1800" kern="1200" dirty="0"/>
        </a:p>
      </dsp:txBody>
      <dsp:txXfrm rot="-5400000">
        <a:off x="1352020" y="64373"/>
        <a:ext cx="6714693" cy="1132875"/>
      </dsp:txXfrm>
    </dsp:sp>
    <dsp:sp modelId="{705DADCD-8ECD-4B20-AAB7-B9F5C816771E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500" kern="1200" dirty="0"/>
            <a:t>Meta 2</a:t>
          </a:r>
          <a:endParaRPr lang="es-CO" sz="3500" kern="1200" dirty="0"/>
        </a:p>
      </dsp:txBody>
      <dsp:txXfrm rot="-5400000">
        <a:off x="1" y="2419614"/>
        <a:ext cx="1352020" cy="579438"/>
      </dsp:txXfrm>
    </dsp:sp>
    <dsp:sp modelId="{1954D27C-CD18-4CB2-9EB3-4D80501DB713}">
      <dsp:nvSpPr>
        <dsp:cNvPr id="0" name=""/>
        <dsp:cNvSpPr/>
      </dsp:nvSpPr>
      <dsp:spPr>
        <a:xfrm rot="5400000">
          <a:off x="4112286" y="-1016661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Reestructurar la carga de funciones del personal</a:t>
          </a:r>
          <a:endParaRPr lang="es-C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IMPORTANCIA: Optimización del personal, menor riesgo de BURNOUT, aumento en servicio al cliente, oportunidad laboral</a:t>
          </a:r>
          <a:endParaRPr lang="es-C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Estado: En proceso</a:t>
          </a:r>
          <a:endParaRPr lang="es-CO" sz="1800" kern="1200" dirty="0"/>
        </a:p>
      </dsp:txBody>
      <dsp:txXfrm rot="-5400000">
        <a:off x="1352020" y="1804891"/>
        <a:ext cx="6714693" cy="1132875"/>
      </dsp:txXfrm>
    </dsp:sp>
    <dsp:sp modelId="{610C2329-81DB-4BE4-9D62-34ED759C9804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500" kern="1200" dirty="0"/>
            <a:t>Meta 3</a:t>
          </a:r>
          <a:endParaRPr lang="es-CO" sz="3500" kern="1200" dirty="0"/>
        </a:p>
      </dsp:txBody>
      <dsp:txXfrm rot="-5400000">
        <a:off x="1" y="4160131"/>
        <a:ext cx="1352020" cy="579438"/>
      </dsp:txXfrm>
    </dsp:sp>
    <dsp:sp modelId="{3711107D-E2CC-4B9C-B150-0F5161D2BDA0}">
      <dsp:nvSpPr>
        <dsp:cNvPr id="0" name=""/>
        <dsp:cNvSpPr/>
      </dsp:nvSpPr>
      <dsp:spPr>
        <a:xfrm rot="5400000">
          <a:off x="4112286" y="723856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Generar marca institucional</a:t>
          </a:r>
          <a:endParaRPr lang="es-C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IMPORTANCIA: Mayor confianza en el entorno, posibilidad de crecimiento empresarial</a:t>
          </a:r>
          <a:endParaRPr lang="es-C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Estado: En proceso</a:t>
          </a:r>
          <a:endParaRPr lang="es-CO" sz="1800" kern="1200" dirty="0"/>
        </a:p>
      </dsp:txBody>
      <dsp:txXfrm rot="-5400000">
        <a:off x="1352020" y="3545408"/>
        <a:ext cx="6714693" cy="11328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5EABA-FF81-45BC-AD2F-E4AC9F6D4E02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500" kern="1200" dirty="0"/>
            <a:t>Meta 1</a:t>
          </a:r>
          <a:endParaRPr lang="es-CO" sz="3500" kern="1200" dirty="0"/>
        </a:p>
      </dsp:txBody>
      <dsp:txXfrm rot="-5400000">
        <a:off x="1" y="679096"/>
        <a:ext cx="1352020" cy="579438"/>
      </dsp:txXfrm>
    </dsp:sp>
    <dsp:sp modelId="{11D485D1-A50E-4086-A6A6-94FE907A4D76}">
      <dsp:nvSpPr>
        <dsp:cNvPr id="0" name=""/>
        <dsp:cNvSpPr/>
      </dsp:nvSpPr>
      <dsp:spPr>
        <a:xfrm rot="5400000">
          <a:off x="4112286" y="-2757179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Dotar con equipos biomédicos actualizados los servicios</a:t>
          </a:r>
          <a:endParaRPr lang="es-C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IMPORTANCIA: Optimización de la atención de los pacientes, disminuir riesgo de eventos adversos</a:t>
          </a:r>
          <a:endParaRPr lang="es-C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Estado: En proceso</a:t>
          </a:r>
          <a:endParaRPr lang="es-CO" sz="1800" kern="1200" dirty="0"/>
        </a:p>
      </dsp:txBody>
      <dsp:txXfrm rot="-5400000">
        <a:off x="1352020" y="64373"/>
        <a:ext cx="6714693" cy="1132875"/>
      </dsp:txXfrm>
    </dsp:sp>
    <dsp:sp modelId="{705DADCD-8ECD-4B20-AAB7-B9F5C816771E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500" kern="1200" dirty="0"/>
            <a:t>Meta 2</a:t>
          </a:r>
          <a:endParaRPr lang="es-CO" sz="3500" kern="1200" dirty="0"/>
        </a:p>
      </dsp:txBody>
      <dsp:txXfrm rot="-5400000">
        <a:off x="1" y="2419614"/>
        <a:ext cx="1352020" cy="579438"/>
      </dsp:txXfrm>
    </dsp:sp>
    <dsp:sp modelId="{1954D27C-CD18-4CB2-9EB3-4D80501DB713}">
      <dsp:nvSpPr>
        <dsp:cNvPr id="0" name=""/>
        <dsp:cNvSpPr/>
      </dsp:nvSpPr>
      <dsp:spPr>
        <a:xfrm rot="5400000">
          <a:off x="4112286" y="-1016661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Adecuar la infraestructura de los servicios de la E.S.E</a:t>
          </a:r>
          <a:endParaRPr lang="es-C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IMPORTANCIA: Optimización de la atención de los pacientes, disminuir riesgo de eventos adversos</a:t>
          </a:r>
          <a:endParaRPr lang="es-C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Estado: Cumplida</a:t>
          </a:r>
          <a:endParaRPr lang="es-CO" sz="1800" kern="1200" dirty="0"/>
        </a:p>
      </dsp:txBody>
      <dsp:txXfrm rot="-5400000">
        <a:off x="1352020" y="1804891"/>
        <a:ext cx="6714693" cy="1132875"/>
      </dsp:txXfrm>
    </dsp:sp>
    <dsp:sp modelId="{610C2329-81DB-4BE4-9D62-34ED759C9804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500" kern="1200" dirty="0"/>
            <a:t>Meta 3</a:t>
          </a:r>
          <a:endParaRPr lang="es-CO" sz="3500" kern="1200" dirty="0"/>
        </a:p>
      </dsp:txBody>
      <dsp:txXfrm rot="-5400000">
        <a:off x="1" y="4160131"/>
        <a:ext cx="1352020" cy="579438"/>
      </dsp:txXfrm>
    </dsp:sp>
    <dsp:sp modelId="{3711107D-E2CC-4B9C-B150-0F5161D2BDA0}">
      <dsp:nvSpPr>
        <dsp:cNvPr id="0" name=""/>
        <dsp:cNvSpPr/>
      </dsp:nvSpPr>
      <dsp:spPr>
        <a:xfrm rot="5400000">
          <a:off x="4112286" y="723856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Habilitar nuevos servicios conexos a la salud en la E.S.E</a:t>
          </a:r>
          <a:endParaRPr lang="es-C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IMPORTANCIA: Optimización de la atención de los pacientes, disminuir la brecha de servicios de salud a los pacientes.</a:t>
          </a:r>
          <a:endParaRPr lang="es-C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Estado: En proceso</a:t>
          </a:r>
          <a:endParaRPr lang="es-CO" sz="1800" kern="1200" dirty="0"/>
        </a:p>
      </dsp:txBody>
      <dsp:txXfrm rot="-5400000">
        <a:off x="1352020" y="3545408"/>
        <a:ext cx="6714693" cy="1132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ADA257-19DB-42E3-9DE5-23E0E4D449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41F311-E701-435F-8A31-D2DEAD8D0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462D83-11F5-43D2-A21B-04F2CA139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F523-13B9-4D8D-9AAA-3E8D43819527}" type="datetimeFigureOut">
              <a:rPr lang="es-CO" smtClean="0"/>
              <a:t>19/04/2022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A83C21-4AEC-4E55-B3D5-79C155F7C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38C662-B34B-4D37-A6CC-685FDCE49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C5B3-231E-432F-80BA-BE492069A09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0165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5C32DC-175E-43D6-A82E-BD5EF1D38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5A2DA7E-C348-4F7D-89E0-13D374164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C5C089-2572-4E8D-98DA-03AD98FEC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F523-13B9-4D8D-9AAA-3E8D43819527}" type="datetimeFigureOut">
              <a:rPr lang="es-CO" smtClean="0"/>
              <a:t>19/04/2022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EDA550-5449-42F8-BD86-B8A1AF997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3BB97B-885C-4706-9C67-611BF8B06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C5B3-231E-432F-80BA-BE492069A09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3245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D50E202-BA72-4561-A012-8EBFBB751E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51C354-CEAF-4E9A-AA3E-CB32EB64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73555B-A2D6-4CFF-A42F-DC2EC861E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F523-13B9-4D8D-9AAA-3E8D43819527}" type="datetimeFigureOut">
              <a:rPr lang="es-CO" smtClean="0"/>
              <a:t>19/04/2022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93CD8D-4CBD-452D-96C3-2DA2085A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0B2608-8D84-4000-AC9A-ADCB3439D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C5B3-231E-432F-80BA-BE492069A09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106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A416F2-0406-4E40-9E1E-7328D7C7C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91C12E-D511-48A2-9893-33747A9DC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1A95B3-8A7D-47D8-9893-AA374D1AB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F523-13B9-4D8D-9AAA-3E8D43819527}" type="datetimeFigureOut">
              <a:rPr lang="es-CO" smtClean="0"/>
              <a:t>19/04/2022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3D4E54-EA96-4674-83F2-67A395B53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068D92-6290-491B-8F65-59F93869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C5B3-231E-432F-80BA-BE492069A09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621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928B29-02DD-426E-937A-EA2B27510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DD13F7-AE71-4506-9C17-577418CCA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23BA0B-0DEB-4808-A8B4-2BC4F6DF2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F523-13B9-4D8D-9AAA-3E8D43819527}" type="datetimeFigureOut">
              <a:rPr lang="es-CO" smtClean="0"/>
              <a:t>19/04/2022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621F1F-D30F-4A89-B10F-4D231A345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C55ADD-C4DD-4BA3-AD0B-42E7CE26F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C5B3-231E-432F-80BA-BE492069A09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8541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40DE13-C8D0-404F-9A81-A77B87F2E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9AFE26-C579-4311-8976-30B7D147CD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59FC97-5204-4F7F-9AC3-101535098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49E6062-3F5A-4B03-A49D-9EDE89462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F523-13B9-4D8D-9AAA-3E8D43819527}" type="datetimeFigureOut">
              <a:rPr lang="es-CO" smtClean="0"/>
              <a:t>19/04/2022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D96FDD-B58E-4D81-A74C-B85A41D9E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CA62E5-F6F5-4B4C-AFEF-C2A3404C5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C5B3-231E-432F-80BA-BE492069A09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585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8171B3-A5F2-48B2-A7DC-47E26D5F8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DFE132-E009-4157-ABD8-48AECC401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DABF4F-6139-47C8-ABB4-A5C346A6C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DD318AB-01F0-4B65-B48F-BDCC42FD75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5FCAC31-10E5-455D-915F-A7C4C37372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F6B8183-B2E5-4B32-9B07-07E21EB19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F523-13B9-4D8D-9AAA-3E8D43819527}" type="datetimeFigureOut">
              <a:rPr lang="es-CO" smtClean="0"/>
              <a:t>19/04/2022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AFD2B44-FE0F-4E79-9B45-E5B71086F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6046377-FB67-495C-B8FD-B0A11B041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C5B3-231E-432F-80BA-BE492069A09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167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B02C14-6792-4F63-954F-2BE4A6284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5384D9B-CAE4-486B-8200-A0194AB25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F523-13B9-4D8D-9AAA-3E8D43819527}" type="datetimeFigureOut">
              <a:rPr lang="es-CO" smtClean="0"/>
              <a:t>19/04/2022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EC93559-984E-4AF2-BD53-9AF903DBD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230926B-687D-4936-84F3-8B0A9A161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C5B3-231E-432F-80BA-BE492069A09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0346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AB5FD0E-E3D4-4606-9810-103817383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F523-13B9-4D8D-9AAA-3E8D43819527}" type="datetimeFigureOut">
              <a:rPr lang="es-CO" smtClean="0"/>
              <a:t>19/04/2022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494F4B7-03B5-4732-B516-77E5594C6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6EB1630-99C3-41CF-B2D1-54C719BCE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C5B3-231E-432F-80BA-BE492069A09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2029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B96CEB-9B7C-4450-AC4D-FF0A60F48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A4D7EB-F735-4511-B407-1D5637483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DAAC9F4-14AB-4BE8-8067-F6B2F1B63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E89E81-14AA-45DE-AE9C-E031634F7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F523-13B9-4D8D-9AAA-3E8D43819527}" type="datetimeFigureOut">
              <a:rPr lang="es-CO" smtClean="0"/>
              <a:t>19/04/2022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968191-2446-47E7-A83A-E11AEE53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6100A63-6EB5-43A8-997E-47559B5E4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C5B3-231E-432F-80BA-BE492069A09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7917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1383B6-DBE5-4799-B948-552837988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3C72E36-28D9-4818-BA46-9A4398E00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BB42BC-B7B0-4249-9755-CC596FB58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F7344A-8880-46FC-93A8-248BDBB72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F523-13B9-4D8D-9AAA-3E8D43819527}" type="datetimeFigureOut">
              <a:rPr lang="es-CO" smtClean="0"/>
              <a:t>19/04/2022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7396417-7353-43E7-8300-4330AC765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20ACB5-342A-4666-91C7-0A0A86D35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C5B3-231E-432F-80BA-BE492069A09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6632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4599B3B-0341-46BA-9F78-76E67FC64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CE46D3-9C5A-46A0-81B1-03BD31337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3BEE7C-29C3-4D8C-BCC1-573A98F1A6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BF523-13B9-4D8D-9AAA-3E8D43819527}" type="datetimeFigureOut">
              <a:rPr lang="es-CO" smtClean="0"/>
              <a:t>19/04/2022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3C6FDB-C269-455D-9E2F-7F5A06488D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C91BDC-905F-4ABF-9C2E-215D2C4D9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4C5B3-231E-432F-80BA-BE492069A09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881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1.jpeg" descr="Gráfico, Gráfico de embudo&#10;&#10;Descripción generada automáticamente">
            <a:extLst>
              <a:ext uri="{FF2B5EF4-FFF2-40B4-BE49-F238E27FC236}">
                <a16:creationId xmlns:a16="http://schemas.microsoft.com/office/drawing/2014/main" id="{CA5D6708-AF10-4353-89A9-5C1C457192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234" cy="263827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2A17D12-0C9D-40C5-9742-DAD445E4858A}"/>
              </a:ext>
            </a:extLst>
          </p:cNvPr>
          <p:cNvSpPr txBox="1"/>
          <p:nvPr/>
        </p:nvSpPr>
        <p:spPr>
          <a:xfrm>
            <a:off x="450574" y="3074505"/>
            <a:ext cx="79910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RENDICIÓN DE CUENTAS</a:t>
            </a:r>
          </a:p>
          <a:p>
            <a:pPr algn="ctr"/>
            <a:endParaRPr lang="es-MX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VIGENCIA 2021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422DF51-E1AB-4257-9925-546125F6F29A}"/>
              </a:ext>
            </a:extLst>
          </p:cNvPr>
          <p:cNvSpPr txBox="1"/>
          <p:nvPr/>
        </p:nvSpPr>
        <p:spPr>
          <a:xfrm>
            <a:off x="9258284" y="610662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Miguel René </a:t>
            </a:r>
          </a:p>
          <a:p>
            <a:pPr algn="ctr"/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Tuta Rueda</a:t>
            </a:r>
          </a:p>
        </p:txBody>
      </p:sp>
    </p:spTree>
    <p:extLst>
      <p:ext uri="{BB962C8B-B14F-4D97-AF65-F5344CB8AC3E}">
        <p14:creationId xmlns:p14="http://schemas.microsoft.com/office/powerpoint/2010/main" val="122286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702AE7-F7EA-4F7F-B5DA-ECCE95347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9" y="128028"/>
            <a:ext cx="8843889" cy="1301335"/>
          </a:xfrm>
        </p:spPr>
        <p:txBody>
          <a:bodyPr>
            <a:noAutofit/>
          </a:bodyPr>
          <a:lstStyle/>
          <a:p>
            <a:r>
              <a:rPr lang="es-MX" sz="4800" b="1" dirty="0"/>
              <a:t>INFORME DE GESTIÓN DE LA ENTIDAD</a:t>
            </a:r>
            <a:endParaRPr lang="es-CO" sz="4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67DF23-715B-42CE-B7D2-B553A21C4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8" y="1983544"/>
            <a:ext cx="12163191" cy="4874455"/>
          </a:xfrm>
        </p:spPr>
        <p:txBody>
          <a:bodyPr/>
          <a:lstStyle/>
          <a:p>
            <a:r>
              <a:rPr lang="es-MX" b="1" dirty="0"/>
              <a:t>Procesos de Contratación con entidades del territorio Nacional</a:t>
            </a:r>
          </a:p>
          <a:p>
            <a:endParaRPr lang="es-MX" b="1" dirty="0"/>
          </a:p>
          <a:p>
            <a:endParaRPr lang="es-MX" b="1" dirty="0"/>
          </a:p>
          <a:p>
            <a:endParaRPr lang="es-MX" b="1" dirty="0"/>
          </a:p>
          <a:p>
            <a:endParaRPr lang="es-MX" b="1" dirty="0"/>
          </a:p>
        </p:txBody>
      </p:sp>
      <p:pic>
        <p:nvPicPr>
          <p:cNvPr id="4" name="image1.jpeg">
            <a:extLst>
              <a:ext uri="{FF2B5EF4-FFF2-40B4-BE49-F238E27FC236}">
                <a16:creationId xmlns:a16="http://schemas.microsoft.com/office/drawing/2014/main" id="{30DD74EB-B63E-4003-A579-1ED984B47F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alphaModFix amt="30000"/>
          </a:blip>
          <a:stretch>
            <a:fillRect/>
          </a:stretch>
        </p:blipFill>
        <p:spPr>
          <a:xfrm>
            <a:off x="0" y="0"/>
            <a:ext cx="12163191" cy="1983545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A7F1C2F4-CA40-494F-9E9B-C08E3D72D0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680587"/>
              </p:ext>
            </p:extLst>
          </p:nvPr>
        </p:nvGraphicFramePr>
        <p:xfrm>
          <a:off x="2955485" y="2715066"/>
          <a:ext cx="7595284" cy="34477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78714">
                  <a:extLst>
                    <a:ext uri="{9D8B030D-6E8A-4147-A177-3AD203B41FA5}">
                      <a16:colId xmlns:a16="http://schemas.microsoft.com/office/drawing/2014/main" val="423327614"/>
                    </a:ext>
                  </a:extLst>
                </a:gridCol>
                <a:gridCol w="2218876">
                  <a:extLst>
                    <a:ext uri="{9D8B030D-6E8A-4147-A177-3AD203B41FA5}">
                      <a16:colId xmlns:a16="http://schemas.microsoft.com/office/drawing/2014/main" val="1281791419"/>
                    </a:ext>
                  </a:extLst>
                </a:gridCol>
                <a:gridCol w="1597694">
                  <a:extLst>
                    <a:ext uri="{9D8B030D-6E8A-4147-A177-3AD203B41FA5}">
                      <a16:colId xmlns:a16="http://schemas.microsoft.com/office/drawing/2014/main" val="1557675594"/>
                    </a:ext>
                  </a:extLst>
                </a:gridCol>
              </a:tblGrid>
              <a:tr h="419586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dirty="0">
                          <a:effectLst/>
                        </a:rPr>
                        <a:t>ISAGEN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54626"/>
                  </a:ext>
                </a:extLst>
              </a:tr>
              <a:tr h="3364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</a:rPr>
                        <a:t>CONVENIO INTERADMINISTRATIVO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</a:rPr>
                        <a:t>33/133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402529"/>
                  </a:ext>
                </a:extLst>
              </a:tr>
              <a:tr h="3364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effectLst/>
                        </a:rPr>
                        <a:t>FECHA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effectLst/>
                        </a:rPr>
                        <a:t>23 de mayo 2019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34483"/>
                  </a:ext>
                </a:extLst>
              </a:tr>
              <a:tr h="3364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</a:rPr>
                        <a:t>VALOR TOTAL DEL CONVENIO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effectLst/>
                        </a:rPr>
                        <a:t>$ 207.198.552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</a:rPr>
                        <a:t>PORCENTAJE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4129670"/>
                  </a:ext>
                </a:extLst>
              </a:tr>
              <a:tr h="3364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effectLst/>
                        </a:rPr>
                        <a:t>VALOR PAGADO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</a:rPr>
                        <a:t>$ 46.885.000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</a:rPr>
                        <a:t>23%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969972"/>
                  </a:ext>
                </a:extLst>
              </a:tr>
              <a:tr h="3364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</a:rPr>
                        <a:t>VALOR PAGADO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</a:rPr>
                        <a:t>$ 37.508.276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effectLst/>
                        </a:rPr>
                        <a:t>18%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007213"/>
                  </a:ext>
                </a:extLst>
              </a:tr>
              <a:tr h="3364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effectLst/>
                        </a:rPr>
                        <a:t>VALOR FALTANTE DE PAGO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effectLst/>
                        </a:rPr>
                        <a:t>$ 37.508.276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effectLst/>
                        </a:rPr>
                        <a:t>18%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2127757"/>
                  </a:ext>
                </a:extLst>
              </a:tr>
              <a:tr h="3364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effectLst/>
                        </a:rPr>
                        <a:t>VALOR FALTANTE DE PAGO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</a:rPr>
                        <a:t>$ 46.885.000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effectLst/>
                        </a:rPr>
                        <a:t>23%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8837936"/>
                  </a:ext>
                </a:extLst>
              </a:tr>
              <a:tr h="3364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effectLst/>
                        </a:rPr>
                        <a:t>APORTES DEL HOSPITAL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</a:rPr>
                        <a:t>$ 38.412.000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</a:rPr>
                        <a:t>19%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4458116"/>
                  </a:ext>
                </a:extLst>
              </a:tr>
              <a:tr h="3364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effectLst/>
                        </a:rPr>
                        <a:t>RECAUDO TOTAL 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</a:rPr>
                        <a:t> 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effectLst/>
                        </a:rPr>
                        <a:t>100%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4225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178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702AE7-F7EA-4F7F-B5DA-ECCE95347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9" y="128028"/>
            <a:ext cx="8843889" cy="1301335"/>
          </a:xfrm>
        </p:spPr>
        <p:txBody>
          <a:bodyPr>
            <a:noAutofit/>
          </a:bodyPr>
          <a:lstStyle/>
          <a:p>
            <a:r>
              <a:rPr lang="es-MX" sz="4800" b="1" dirty="0"/>
              <a:t>INFORME DE GESTIÓN DE LA ENTIDAD</a:t>
            </a:r>
            <a:endParaRPr lang="es-CO" sz="4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67DF23-715B-42CE-B7D2-B553A21C4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8" y="1983544"/>
            <a:ext cx="12163191" cy="4874455"/>
          </a:xfrm>
        </p:spPr>
        <p:txBody>
          <a:bodyPr/>
          <a:lstStyle/>
          <a:p>
            <a:r>
              <a:rPr lang="es-MX" b="1" dirty="0"/>
              <a:t>Procesos de Contratación con entidades del territorio Nacional</a:t>
            </a:r>
          </a:p>
          <a:p>
            <a:endParaRPr lang="es-MX" b="1" dirty="0"/>
          </a:p>
          <a:p>
            <a:endParaRPr lang="es-MX" b="1" dirty="0"/>
          </a:p>
          <a:p>
            <a:endParaRPr lang="es-MX" b="1" dirty="0"/>
          </a:p>
          <a:p>
            <a:endParaRPr lang="es-MX" b="1" dirty="0"/>
          </a:p>
        </p:txBody>
      </p:sp>
      <p:pic>
        <p:nvPicPr>
          <p:cNvPr id="4" name="image1.jpeg">
            <a:extLst>
              <a:ext uri="{FF2B5EF4-FFF2-40B4-BE49-F238E27FC236}">
                <a16:creationId xmlns:a16="http://schemas.microsoft.com/office/drawing/2014/main" id="{30DD74EB-B63E-4003-A579-1ED984B47F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alphaModFix amt="30000"/>
          </a:blip>
          <a:stretch>
            <a:fillRect/>
          </a:stretch>
        </p:blipFill>
        <p:spPr>
          <a:xfrm>
            <a:off x="0" y="0"/>
            <a:ext cx="12163191" cy="1983545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01A67B7-D03C-4F11-9195-A8AACF64A1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511063"/>
              </p:ext>
            </p:extLst>
          </p:nvPr>
        </p:nvGraphicFramePr>
        <p:xfrm>
          <a:off x="2307102" y="2785403"/>
          <a:ext cx="8159262" cy="34747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79631">
                  <a:extLst>
                    <a:ext uri="{9D8B030D-6E8A-4147-A177-3AD203B41FA5}">
                      <a16:colId xmlns:a16="http://schemas.microsoft.com/office/drawing/2014/main" val="2729609145"/>
                    </a:ext>
                  </a:extLst>
                </a:gridCol>
                <a:gridCol w="4079631">
                  <a:extLst>
                    <a:ext uri="{9D8B030D-6E8A-4147-A177-3AD203B41FA5}">
                      <a16:colId xmlns:a16="http://schemas.microsoft.com/office/drawing/2014/main" val="934855785"/>
                    </a:ext>
                  </a:extLst>
                </a:gridCol>
              </a:tblGrid>
              <a:tr h="64773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1" dirty="0">
                          <a:effectLst/>
                        </a:rPr>
                        <a:t>ALCALDIA DE BETULIA SANTANDER</a:t>
                      </a:r>
                      <a:endParaRPr lang="es-CO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917126"/>
                  </a:ext>
                </a:extLst>
              </a:tr>
              <a:tr h="4711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>
                          <a:effectLst/>
                        </a:rPr>
                        <a:t>CONVENIO INTERADMINISTRATIVO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>
                          <a:effectLst/>
                        </a:rPr>
                        <a:t> 008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7368050"/>
                  </a:ext>
                </a:extLst>
              </a:tr>
              <a:tr h="4711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>
                          <a:effectLst/>
                        </a:rPr>
                        <a:t>OBJETIVO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>
                          <a:effectLst/>
                        </a:rPr>
                        <a:t>Recursos de subsidio de oferta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7429500"/>
                  </a:ext>
                </a:extLst>
              </a:tr>
              <a:tr h="4711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>
                          <a:effectLst/>
                        </a:rPr>
                        <a:t>FECHA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>
                          <a:effectLst/>
                        </a:rPr>
                        <a:t>22  de marzo 2021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675160"/>
                  </a:ext>
                </a:extLst>
              </a:tr>
              <a:tr h="4711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>
                          <a:effectLst/>
                        </a:rPr>
                        <a:t>FECHA DE DURACION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>
                          <a:effectLst/>
                        </a:rPr>
                        <a:t>22 de marzo 2021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5052046"/>
                  </a:ext>
                </a:extLst>
              </a:tr>
              <a:tr h="4711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>
                          <a:effectLst/>
                        </a:rPr>
                        <a:t>VALOR TOTAL DEL CONVENIO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>
                          <a:effectLst/>
                        </a:rPr>
                        <a:t>$205.150.736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6231571"/>
                  </a:ext>
                </a:extLst>
              </a:tr>
              <a:tr h="4711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>
                          <a:effectLst/>
                        </a:rPr>
                        <a:t>RECAUDO Y EJECUCION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dirty="0">
                          <a:effectLst/>
                        </a:rPr>
                        <a:t>100%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3107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744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702AE7-F7EA-4F7F-B5DA-ECCE95347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9" y="128028"/>
            <a:ext cx="8843889" cy="1301335"/>
          </a:xfrm>
        </p:spPr>
        <p:txBody>
          <a:bodyPr>
            <a:noAutofit/>
          </a:bodyPr>
          <a:lstStyle/>
          <a:p>
            <a:r>
              <a:rPr lang="es-MX" sz="4800" b="1" dirty="0"/>
              <a:t>INFORME DE GESTIÓN DE LA ENTIDAD</a:t>
            </a:r>
            <a:endParaRPr lang="es-CO" sz="4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67DF23-715B-42CE-B7D2-B553A21C4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8" y="1983544"/>
            <a:ext cx="12163191" cy="4874455"/>
          </a:xfrm>
        </p:spPr>
        <p:txBody>
          <a:bodyPr/>
          <a:lstStyle/>
          <a:p>
            <a:r>
              <a:rPr lang="es-MX" b="1" dirty="0"/>
              <a:t>Procesos de Contratación con entidades del territorio Nacional</a:t>
            </a:r>
          </a:p>
          <a:p>
            <a:endParaRPr lang="es-MX" b="1" dirty="0"/>
          </a:p>
          <a:p>
            <a:endParaRPr lang="es-MX" b="1" dirty="0"/>
          </a:p>
          <a:p>
            <a:endParaRPr lang="es-MX" b="1" dirty="0"/>
          </a:p>
          <a:p>
            <a:endParaRPr lang="es-MX" b="1" dirty="0"/>
          </a:p>
          <a:p>
            <a:endParaRPr lang="es-MX" b="1" dirty="0"/>
          </a:p>
        </p:txBody>
      </p:sp>
      <p:pic>
        <p:nvPicPr>
          <p:cNvPr id="4" name="image1.jpeg">
            <a:extLst>
              <a:ext uri="{FF2B5EF4-FFF2-40B4-BE49-F238E27FC236}">
                <a16:creationId xmlns:a16="http://schemas.microsoft.com/office/drawing/2014/main" id="{30DD74EB-B63E-4003-A579-1ED984B47F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alphaModFix amt="30000"/>
          </a:blip>
          <a:stretch>
            <a:fillRect/>
          </a:stretch>
        </p:blipFill>
        <p:spPr>
          <a:xfrm>
            <a:off x="0" y="0"/>
            <a:ext cx="12163191" cy="1983545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916CA80-9948-49E1-BDC2-079C7127E1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097782"/>
              </p:ext>
            </p:extLst>
          </p:nvPr>
        </p:nvGraphicFramePr>
        <p:xfrm>
          <a:off x="1924929" y="2926081"/>
          <a:ext cx="8342142" cy="34747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1071">
                  <a:extLst>
                    <a:ext uri="{9D8B030D-6E8A-4147-A177-3AD203B41FA5}">
                      <a16:colId xmlns:a16="http://schemas.microsoft.com/office/drawing/2014/main" val="3664507906"/>
                    </a:ext>
                  </a:extLst>
                </a:gridCol>
                <a:gridCol w="4171071">
                  <a:extLst>
                    <a:ext uri="{9D8B030D-6E8A-4147-A177-3AD203B41FA5}">
                      <a16:colId xmlns:a16="http://schemas.microsoft.com/office/drawing/2014/main" val="2329724517"/>
                    </a:ext>
                  </a:extLst>
                </a:gridCol>
              </a:tblGrid>
              <a:tr h="50954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1" dirty="0">
                          <a:effectLst/>
                        </a:rPr>
                        <a:t>ALCALDIA DE BETULIA SANTANDER</a:t>
                      </a:r>
                      <a:endParaRPr lang="es-CO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642567"/>
                  </a:ext>
                </a:extLst>
              </a:tr>
              <a:tr h="370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>
                          <a:effectLst/>
                        </a:rPr>
                        <a:t>CONVENIO INTERADMINISTRATIVO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>
                          <a:effectLst/>
                        </a:rPr>
                        <a:t> 007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118209"/>
                  </a:ext>
                </a:extLst>
              </a:tr>
              <a:tr h="370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>
                          <a:effectLst/>
                        </a:rPr>
                        <a:t>OBJETIVO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>
                          <a:effectLst/>
                        </a:rPr>
                        <a:t>Plan de intervenciones colectivas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70775"/>
                  </a:ext>
                </a:extLst>
              </a:tr>
              <a:tr h="370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>
                          <a:effectLst/>
                        </a:rPr>
                        <a:t>FECHA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>
                          <a:effectLst/>
                        </a:rPr>
                        <a:t>25 de marzo 2021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4223861"/>
                  </a:ext>
                </a:extLst>
              </a:tr>
              <a:tr h="370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>
                          <a:effectLst/>
                        </a:rPr>
                        <a:t>FECHA DE DURACION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>
                          <a:effectLst/>
                        </a:rPr>
                        <a:t>31 de diciembre 2021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0395409"/>
                  </a:ext>
                </a:extLst>
              </a:tr>
              <a:tr h="370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>
                          <a:effectLst/>
                        </a:rPr>
                        <a:t>VALOR TOTAL DEL CONVENIO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>
                          <a:effectLst/>
                        </a:rPr>
                        <a:t>$73.301.736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1683315"/>
                  </a:ext>
                </a:extLst>
              </a:tr>
              <a:tr h="370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>
                          <a:effectLst/>
                        </a:rPr>
                        <a:t>ADICION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>
                          <a:effectLst/>
                        </a:rPr>
                        <a:t>$35.608.047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5092065"/>
                  </a:ext>
                </a:extLst>
              </a:tr>
              <a:tr h="370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>
                          <a:effectLst/>
                        </a:rPr>
                        <a:t>TOTAL SUMA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>
                          <a:effectLst/>
                        </a:rPr>
                        <a:t>$108.909.783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3830815"/>
                  </a:ext>
                </a:extLst>
              </a:tr>
              <a:tr h="370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>
                          <a:effectLst/>
                        </a:rPr>
                        <a:t>RECAUDO Y EJECUCION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dirty="0">
                          <a:effectLst/>
                        </a:rPr>
                        <a:t>100 %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6762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970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702AE7-F7EA-4F7F-B5DA-ECCE95347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9" y="128028"/>
            <a:ext cx="8843889" cy="1301335"/>
          </a:xfrm>
        </p:spPr>
        <p:txBody>
          <a:bodyPr>
            <a:noAutofit/>
          </a:bodyPr>
          <a:lstStyle/>
          <a:p>
            <a:r>
              <a:rPr lang="es-MX" sz="4800" b="1" dirty="0"/>
              <a:t>INFORME DE GESTIÓN DE LA ENTIDAD</a:t>
            </a:r>
            <a:endParaRPr lang="es-CO" sz="4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67DF23-715B-42CE-B7D2-B553A21C4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8" y="1983544"/>
            <a:ext cx="12163191" cy="4874455"/>
          </a:xfrm>
        </p:spPr>
        <p:txBody>
          <a:bodyPr/>
          <a:lstStyle/>
          <a:p>
            <a:r>
              <a:rPr lang="es-MX" b="1" dirty="0"/>
              <a:t>Procesos de Contratación con entidades del territorio Nacional</a:t>
            </a:r>
          </a:p>
          <a:p>
            <a:endParaRPr lang="es-MX" b="1" dirty="0"/>
          </a:p>
          <a:p>
            <a:endParaRPr lang="es-MX" b="1" dirty="0"/>
          </a:p>
          <a:p>
            <a:endParaRPr lang="es-MX" b="1" dirty="0"/>
          </a:p>
          <a:p>
            <a:endParaRPr lang="es-MX" b="1" dirty="0"/>
          </a:p>
          <a:p>
            <a:endParaRPr lang="es-MX" b="1" dirty="0"/>
          </a:p>
        </p:txBody>
      </p:sp>
      <p:pic>
        <p:nvPicPr>
          <p:cNvPr id="4" name="image1.jpeg">
            <a:extLst>
              <a:ext uri="{FF2B5EF4-FFF2-40B4-BE49-F238E27FC236}">
                <a16:creationId xmlns:a16="http://schemas.microsoft.com/office/drawing/2014/main" id="{30DD74EB-B63E-4003-A579-1ED984B47F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alphaModFix amt="30000"/>
          </a:blip>
          <a:stretch>
            <a:fillRect/>
          </a:stretch>
        </p:blipFill>
        <p:spPr>
          <a:xfrm>
            <a:off x="0" y="0"/>
            <a:ext cx="12163191" cy="1983545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A2591C7-885B-484C-A125-1D29E0A339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837332"/>
              </p:ext>
            </p:extLst>
          </p:nvPr>
        </p:nvGraphicFramePr>
        <p:xfrm>
          <a:off x="1988234" y="2841674"/>
          <a:ext cx="8215532" cy="35169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7766">
                  <a:extLst>
                    <a:ext uri="{9D8B030D-6E8A-4147-A177-3AD203B41FA5}">
                      <a16:colId xmlns:a16="http://schemas.microsoft.com/office/drawing/2014/main" val="1335126311"/>
                    </a:ext>
                  </a:extLst>
                </a:gridCol>
                <a:gridCol w="4107766">
                  <a:extLst>
                    <a:ext uri="{9D8B030D-6E8A-4147-A177-3AD203B41FA5}">
                      <a16:colId xmlns:a16="http://schemas.microsoft.com/office/drawing/2014/main" val="137388532"/>
                    </a:ext>
                  </a:extLst>
                </a:gridCol>
              </a:tblGrid>
              <a:tr h="75844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1" dirty="0">
                          <a:effectLst/>
                        </a:rPr>
                        <a:t>ALCALDIA DE ZAPATOCA SANTANDER</a:t>
                      </a:r>
                      <a:endParaRPr lang="es-CO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081904"/>
                  </a:ext>
                </a:extLst>
              </a:tr>
              <a:tr h="551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dirty="0">
                          <a:effectLst/>
                        </a:rPr>
                        <a:t>CONTRATO ADMINISTRATIVO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dirty="0">
                          <a:effectLst/>
                        </a:rPr>
                        <a:t> 046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4783339"/>
                  </a:ext>
                </a:extLst>
              </a:tr>
              <a:tr h="551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dirty="0">
                          <a:effectLst/>
                        </a:rPr>
                        <a:t>FECHA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>
                          <a:effectLst/>
                        </a:rPr>
                        <a:t>10 de junio  2021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3178167"/>
                  </a:ext>
                </a:extLst>
              </a:tr>
              <a:tr h="551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>
                          <a:effectLst/>
                        </a:rPr>
                        <a:t>FECHA DE DURACION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>
                          <a:effectLst/>
                        </a:rPr>
                        <a:t>31 de diciembre 2021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9228340"/>
                  </a:ext>
                </a:extLst>
              </a:tr>
              <a:tr h="551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>
                          <a:effectLst/>
                        </a:rPr>
                        <a:t>VALOR TOTAL DEL CONTRATO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>
                          <a:effectLst/>
                        </a:rPr>
                        <a:t>$71.583.767,40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4582096"/>
                  </a:ext>
                </a:extLst>
              </a:tr>
              <a:tr h="551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>
                          <a:effectLst/>
                        </a:rPr>
                        <a:t>RECAUDO Y EJECUCION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dirty="0">
                          <a:effectLst/>
                        </a:rPr>
                        <a:t>100%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2880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704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702AE7-F7EA-4F7F-B5DA-ECCE95347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9" y="128028"/>
            <a:ext cx="8843889" cy="1301335"/>
          </a:xfrm>
        </p:spPr>
        <p:txBody>
          <a:bodyPr>
            <a:noAutofit/>
          </a:bodyPr>
          <a:lstStyle/>
          <a:p>
            <a:r>
              <a:rPr lang="es-MX" sz="4800" b="1" dirty="0"/>
              <a:t>INFORME DE GESTIÓN DE LA ENTIDAD</a:t>
            </a:r>
            <a:endParaRPr lang="es-CO" sz="4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67DF23-715B-42CE-B7D2-B553A21C4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8" y="1983544"/>
            <a:ext cx="12163191" cy="4874455"/>
          </a:xfrm>
        </p:spPr>
        <p:txBody>
          <a:bodyPr/>
          <a:lstStyle/>
          <a:p>
            <a:r>
              <a:rPr lang="es-MX" b="1" dirty="0"/>
              <a:t>Procesos de Contratación con entidades del territorio Nacional</a:t>
            </a:r>
          </a:p>
          <a:p>
            <a:endParaRPr lang="es-MX" b="1" dirty="0"/>
          </a:p>
          <a:p>
            <a:endParaRPr lang="es-MX" b="1" dirty="0"/>
          </a:p>
          <a:p>
            <a:endParaRPr lang="es-MX" b="1" dirty="0"/>
          </a:p>
          <a:p>
            <a:endParaRPr lang="es-MX" b="1" dirty="0"/>
          </a:p>
          <a:p>
            <a:endParaRPr lang="es-MX" b="1" dirty="0"/>
          </a:p>
        </p:txBody>
      </p:sp>
      <p:pic>
        <p:nvPicPr>
          <p:cNvPr id="4" name="image1.jpeg">
            <a:extLst>
              <a:ext uri="{FF2B5EF4-FFF2-40B4-BE49-F238E27FC236}">
                <a16:creationId xmlns:a16="http://schemas.microsoft.com/office/drawing/2014/main" id="{30DD74EB-B63E-4003-A579-1ED984B47F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alphaModFix amt="30000"/>
          </a:blip>
          <a:stretch>
            <a:fillRect/>
          </a:stretch>
        </p:blipFill>
        <p:spPr>
          <a:xfrm>
            <a:off x="0" y="0"/>
            <a:ext cx="12163191" cy="1983545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9D69FFE2-B4EF-447F-B1B8-F12E2ECAE5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885793"/>
              </p:ext>
            </p:extLst>
          </p:nvPr>
        </p:nvGraphicFramePr>
        <p:xfrm>
          <a:off x="2123715" y="2481908"/>
          <a:ext cx="7915760" cy="4248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57880">
                  <a:extLst>
                    <a:ext uri="{9D8B030D-6E8A-4147-A177-3AD203B41FA5}">
                      <a16:colId xmlns:a16="http://schemas.microsoft.com/office/drawing/2014/main" val="2632637541"/>
                    </a:ext>
                  </a:extLst>
                </a:gridCol>
                <a:gridCol w="3957880">
                  <a:extLst>
                    <a:ext uri="{9D8B030D-6E8A-4147-A177-3AD203B41FA5}">
                      <a16:colId xmlns:a16="http://schemas.microsoft.com/office/drawing/2014/main" val="3278790779"/>
                    </a:ext>
                  </a:extLst>
                </a:gridCol>
              </a:tblGrid>
              <a:tr h="35711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</a:rPr>
                        <a:t>ALCALDIA DE BETULIA SANTANDER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52356"/>
                  </a:ext>
                </a:extLst>
              </a:tr>
              <a:tr h="294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</a:rPr>
                        <a:t>CONVENIO INTERADMINISTRATIVO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</a:rPr>
                        <a:t> 021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7496806"/>
                  </a:ext>
                </a:extLst>
              </a:tr>
              <a:tr h="1832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effectLst/>
                        </a:rPr>
                        <a:t>OBJETIVO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effectLst/>
                        </a:rPr>
                        <a:t>Aunar esfuerzos técnicos administrativos y financieros para el desarrollo del programa de saneamiento fiscal y financiero de E.S.E HOSPITAL SAN JUAN DE DIOS  DE BETULIA.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5344764"/>
                  </a:ext>
                </a:extLst>
              </a:tr>
              <a:tr h="294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</a:rPr>
                        <a:t>FECHA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</a:rPr>
                        <a:t>09 de septiembre 2021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6919322"/>
                  </a:ext>
                </a:extLst>
              </a:tr>
              <a:tr h="294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</a:rPr>
                        <a:t>FECHA DE DURACION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</a:rPr>
                        <a:t>29 de diciembre 2021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1790465"/>
                  </a:ext>
                </a:extLst>
              </a:tr>
              <a:tr h="294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</a:rPr>
                        <a:t>VALOR TOTAL DEL CONVENIO 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</a:rPr>
                        <a:t>$ 69.000.0000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3229542"/>
                  </a:ext>
                </a:extLst>
              </a:tr>
              <a:tr h="294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</a:rPr>
                        <a:t>ADICION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</a:rPr>
                        <a:t>$ 302.000.000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1350580"/>
                  </a:ext>
                </a:extLst>
              </a:tr>
              <a:tr h="294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</a:rPr>
                        <a:t>TOTAL SUMA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</a:rPr>
                        <a:t>$ 371.000.000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532458"/>
                  </a:ext>
                </a:extLst>
              </a:tr>
              <a:tr h="294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</a:rPr>
                        <a:t>RECAUDO Y EJECUCION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effectLst/>
                        </a:rPr>
                        <a:t>100%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6779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2768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702AE7-F7EA-4F7F-B5DA-ECCE95347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9" y="128028"/>
            <a:ext cx="8843889" cy="1301335"/>
          </a:xfrm>
        </p:spPr>
        <p:txBody>
          <a:bodyPr>
            <a:noAutofit/>
          </a:bodyPr>
          <a:lstStyle/>
          <a:p>
            <a:r>
              <a:rPr lang="es-MX" sz="4800" b="1" dirty="0"/>
              <a:t>INFORME DE GESTIÓN DE LA ENTIDAD</a:t>
            </a:r>
            <a:endParaRPr lang="es-CO" sz="4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67DF23-715B-42CE-B7D2-B553A21C4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8" y="1983544"/>
            <a:ext cx="12163191" cy="4874455"/>
          </a:xfrm>
        </p:spPr>
        <p:txBody>
          <a:bodyPr/>
          <a:lstStyle/>
          <a:p>
            <a:endParaRPr lang="es-MX" dirty="0"/>
          </a:p>
          <a:p>
            <a:r>
              <a:rPr lang="es-MX" b="1" dirty="0"/>
              <a:t>Procesos jurídicos en curso, terminados y nuevos</a:t>
            </a:r>
          </a:p>
          <a:p>
            <a:endParaRPr lang="es-MX" dirty="0"/>
          </a:p>
          <a:p>
            <a:pPr algn="just"/>
            <a:endParaRPr lang="es-MX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/>
              <a:t>A corte de 31 de diciembre de 2021, la E.S.E Hospital San Juan de Dios de Betulia no presenta procesos jurídicos en curso, iniciados o que hayan terminado durante esta vigencia. </a:t>
            </a:r>
          </a:p>
          <a:p>
            <a:pPr algn="just"/>
            <a:endParaRPr lang="es-MX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/>
              <a:t>Todas las tutelas, o derechos de petición hacia la E.S.E Hospital San Juan de Dios de Betulia iniciadas durante la vigencia 2021, se encuentran contestadas en los términos establecidos.</a:t>
            </a:r>
            <a:endParaRPr lang="es-CO" dirty="0"/>
          </a:p>
        </p:txBody>
      </p:sp>
      <p:pic>
        <p:nvPicPr>
          <p:cNvPr id="4" name="image1.jpeg">
            <a:extLst>
              <a:ext uri="{FF2B5EF4-FFF2-40B4-BE49-F238E27FC236}">
                <a16:creationId xmlns:a16="http://schemas.microsoft.com/office/drawing/2014/main" id="{30DD74EB-B63E-4003-A579-1ED984B47F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alphaModFix amt="30000"/>
          </a:blip>
          <a:stretch>
            <a:fillRect/>
          </a:stretch>
        </p:blipFill>
        <p:spPr>
          <a:xfrm>
            <a:off x="0" y="0"/>
            <a:ext cx="12163191" cy="198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59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702AE7-F7EA-4F7F-B5DA-ECCE95347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9" y="128028"/>
            <a:ext cx="8843889" cy="1301335"/>
          </a:xfrm>
        </p:spPr>
        <p:txBody>
          <a:bodyPr>
            <a:noAutofit/>
          </a:bodyPr>
          <a:lstStyle/>
          <a:p>
            <a:r>
              <a:rPr lang="es-MX" sz="4800" b="1" dirty="0"/>
              <a:t>INFORME DE GESTIÓN DE LA ENTIDAD</a:t>
            </a:r>
            <a:endParaRPr lang="es-CO" sz="4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67DF23-715B-42CE-B7D2-B553A21C4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8" y="1983544"/>
            <a:ext cx="12163191" cy="4874455"/>
          </a:xfrm>
        </p:spPr>
        <p:txBody>
          <a:bodyPr/>
          <a:lstStyle/>
          <a:p>
            <a:pPr algn="l"/>
            <a:r>
              <a:rPr lang="es-MX" b="1" dirty="0"/>
              <a:t>Procesos generados</a:t>
            </a:r>
          </a:p>
          <a:p>
            <a:pPr algn="l"/>
            <a:endParaRPr lang="es-MX" b="1" dirty="0"/>
          </a:p>
          <a:p>
            <a:pPr marL="457200" indent="-457200" algn="l">
              <a:buFont typeface="+mj-lt"/>
              <a:buAutoNum type="arabicPeriod"/>
            </a:pPr>
            <a:r>
              <a:rPr lang="es-MX" b="1" dirty="0"/>
              <a:t>Carnetización del personal de la institución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s-MX" b="1" dirty="0"/>
              <a:t>Reordenamiento de las áreas de prestación de servicios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s-MX" b="1" dirty="0"/>
              <a:t>Reordenamiento de las funciones y/o actividades a realizar de los empleados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s-MX" b="1" dirty="0"/>
              <a:t>Generación de 3 nuevos empleos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s-MX" b="1" dirty="0"/>
              <a:t>Actualización sistema contable y presupuestal de la institución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s-MX" b="1" dirty="0"/>
              <a:t>Culminación del programa de Saneamiento Fiscal y Financiero</a:t>
            </a:r>
          </a:p>
          <a:p>
            <a:pPr marL="457200" indent="-457200" algn="l">
              <a:buFont typeface="+mj-lt"/>
              <a:buAutoNum type="arabicPeriod"/>
            </a:pPr>
            <a:endParaRPr lang="es-MX" b="1" dirty="0"/>
          </a:p>
          <a:p>
            <a:pPr marL="457200" indent="-457200" algn="l">
              <a:buFont typeface="+mj-lt"/>
              <a:buAutoNum type="arabicPeriod"/>
            </a:pPr>
            <a:endParaRPr lang="es-MX" b="1" dirty="0"/>
          </a:p>
          <a:p>
            <a:endParaRPr lang="es-MX" b="1" dirty="0"/>
          </a:p>
          <a:p>
            <a:endParaRPr lang="es-MX" b="1" dirty="0"/>
          </a:p>
          <a:p>
            <a:endParaRPr lang="es-MX" b="1" dirty="0"/>
          </a:p>
          <a:p>
            <a:endParaRPr lang="es-MX" b="1" dirty="0"/>
          </a:p>
        </p:txBody>
      </p:sp>
      <p:pic>
        <p:nvPicPr>
          <p:cNvPr id="4" name="image1.jpeg">
            <a:extLst>
              <a:ext uri="{FF2B5EF4-FFF2-40B4-BE49-F238E27FC236}">
                <a16:creationId xmlns:a16="http://schemas.microsoft.com/office/drawing/2014/main" id="{30DD74EB-B63E-4003-A579-1ED984B47F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alphaModFix amt="30000"/>
          </a:blip>
          <a:stretch>
            <a:fillRect/>
          </a:stretch>
        </p:blipFill>
        <p:spPr>
          <a:xfrm>
            <a:off x="0" y="0"/>
            <a:ext cx="12163191" cy="198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16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702AE7-F7EA-4F7F-B5DA-ECCE95347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08627"/>
            <a:ext cx="8843889" cy="1301335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67DF23-715B-42CE-B7D2-B553A21C4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06949"/>
            <a:ext cx="9144000" cy="1655762"/>
          </a:xfrm>
        </p:spPr>
        <p:txBody>
          <a:bodyPr/>
          <a:lstStyle/>
          <a:p>
            <a:r>
              <a:rPr lang="es-MX" dirty="0"/>
              <a:t>FOTOS</a:t>
            </a:r>
          </a:p>
          <a:p>
            <a:endParaRPr lang="es-CO" dirty="0"/>
          </a:p>
        </p:txBody>
      </p:sp>
      <p:pic>
        <p:nvPicPr>
          <p:cNvPr id="4" name="image1.jpeg">
            <a:extLst>
              <a:ext uri="{FF2B5EF4-FFF2-40B4-BE49-F238E27FC236}">
                <a16:creationId xmlns:a16="http://schemas.microsoft.com/office/drawing/2014/main" id="{30DD74EB-B63E-4003-A579-1ED984B47F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alphaModFix amt="30000"/>
          </a:blip>
          <a:stretch>
            <a:fillRect/>
          </a:stretch>
        </p:blipFill>
        <p:spPr>
          <a:xfrm>
            <a:off x="0" y="0"/>
            <a:ext cx="12163191" cy="198354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A9C83FA-F3C2-4AF1-BC85-4C6647826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91" y="2208627"/>
            <a:ext cx="4626571" cy="346992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4466665-6B88-46B0-AE9F-D88BA8010E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62" y="2181008"/>
            <a:ext cx="2761277" cy="368170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3CA41A8-6455-494A-91A6-6EAE78DF4D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39" y="2191408"/>
            <a:ext cx="2632263" cy="350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71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702AE7-F7EA-4F7F-B5DA-ECCE95347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8843889" cy="1301335"/>
          </a:xfrm>
        </p:spPr>
        <p:txBody>
          <a:bodyPr>
            <a:normAutofit/>
          </a:bodyPr>
          <a:lstStyle/>
          <a:p>
            <a:r>
              <a:rPr lang="es-MX" sz="4400" b="1" dirty="0"/>
              <a:t>INFORME FINANCIERO DE LA ENTIDAD</a:t>
            </a:r>
            <a:endParaRPr lang="es-CO" sz="44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67DF23-715B-42CE-B7D2-B553A21C4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83392"/>
            <a:ext cx="9144000" cy="1655762"/>
          </a:xfrm>
        </p:spPr>
        <p:txBody>
          <a:bodyPr/>
          <a:lstStyle/>
          <a:p>
            <a:endParaRPr lang="es-CO"/>
          </a:p>
        </p:txBody>
      </p:sp>
      <p:pic>
        <p:nvPicPr>
          <p:cNvPr id="4" name="image1.jpeg">
            <a:extLst>
              <a:ext uri="{FF2B5EF4-FFF2-40B4-BE49-F238E27FC236}">
                <a16:creationId xmlns:a16="http://schemas.microsoft.com/office/drawing/2014/main" id="{30DD74EB-B63E-4003-A579-1ED984B47F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alphaModFix amt="30000"/>
          </a:blip>
          <a:stretch>
            <a:fillRect/>
          </a:stretch>
        </p:blipFill>
        <p:spPr>
          <a:xfrm>
            <a:off x="0" y="0"/>
            <a:ext cx="12163191" cy="198354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A9EA62D-46F0-48B8-8770-59E0DDD0B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07" y="2143125"/>
            <a:ext cx="1001077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93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702AE7-F7EA-4F7F-B5DA-ECCE95347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8843889" cy="1301335"/>
          </a:xfrm>
        </p:spPr>
        <p:txBody>
          <a:bodyPr>
            <a:normAutofit/>
          </a:bodyPr>
          <a:lstStyle/>
          <a:p>
            <a:r>
              <a:rPr lang="es-MX" sz="4400" b="1" dirty="0"/>
              <a:t>INFORME FINANCIERO DE LA ENTIDAD</a:t>
            </a:r>
            <a:endParaRPr lang="es-CO" sz="44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67DF23-715B-42CE-B7D2-B553A21C4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83392"/>
            <a:ext cx="9144000" cy="1655762"/>
          </a:xfrm>
        </p:spPr>
        <p:txBody>
          <a:bodyPr/>
          <a:lstStyle/>
          <a:p>
            <a:endParaRPr lang="es-CO"/>
          </a:p>
        </p:txBody>
      </p:sp>
      <p:pic>
        <p:nvPicPr>
          <p:cNvPr id="4" name="image1.jpeg">
            <a:extLst>
              <a:ext uri="{FF2B5EF4-FFF2-40B4-BE49-F238E27FC236}">
                <a16:creationId xmlns:a16="http://schemas.microsoft.com/office/drawing/2014/main" id="{30DD74EB-B63E-4003-A579-1ED984B47F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alphaModFix amt="30000"/>
          </a:blip>
          <a:stretch>
            <a:fillRect/>
          </a:stretch>
        </p:blipFill>
        <p:spPr>
          <a:xfrm>
            <a:off x="0" y="0"/>
            <a:ext cx="12163191" cy="198354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0DF4A7E-EA6E-4807-BE1F-19F5741A1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75" y="1983545"/>
            <a:ext cx="7760390" cy="488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20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C667DF23-715B-42CE-B7D2-B553A21C4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007114"/>
            <a:ext cx="9875520" cy="4850886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Bienvenida</a:t>
            </a:r>
          </a:p>
          <a:p>
            <a:pPr marL="457200" indent="-457200" algn="l">
              <a:buAutoNum type="arabicPeriod"/>
            </a:pP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Lectura del reglamento de regirá la audiencia pública</a:t>
            </a:r>
          </a:p>
          <a:p>
            <a:pPr marL="457200" indent="-457200" algn="l">
              <a:buAutoNum type="arabicPeriod"/>
            </a:pP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Presentación de informes</a:t>
            </a:r>
          </a:p>
          <a:p>
            <a:pPr lvl="1" algn="l"/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3.1	Informe de gestión de la entidad</a:t>
            </a:r>
          </a:p>
          <a:p>
            <a:pPr lvl="1" algn="l"/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3.2	Informe financiero de la entidad</a:t>
            </a:r>
          </a:p>
          <a:p>
            <a:pPr lvl="1" algn="l"/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3.3.</a:t>
            </a:r>
            <a:r>
              <a:rPr lang="es-CO" sz="2200" dirty="0">
                <a:latin typeface="Arial" panose="020B0604020202020204" pitchFamily="34" charset="0"/>
                <a:cs typeface="Arial" panose="020B0604020202020204" pitchFamily="34" charset="0"/>
              </a:rPr>
              <a:t>Avance del plan de gestión institucional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CO" sz="2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Refrigerio</a:t>
            </a:r>
            <a:endParaRPr lang="es-CO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CO" sz="2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Explicación Modelo de Red Betulia</a:t>
            </a:r>
            <a:endParaRPr lang="es-CO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CO" sz="2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Espacio de preguntas</a:t>
            </a:r>
            <a:endParaRPr lang="es-CO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CO" sz="2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Intervenciones</a:t>
            </a:r>
            <a:endParaRPr lang="es-CO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CO" sz="2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Conclusiones</a:t>
            </a:r>
            <a:endParaRPr lang="es-CO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image1.jpeg">
            <a:extLst>
              <a:ext uri="{FF2B5EF4-FFF2-40B4-BE49-F238E27FC236}">
                <a16:creationId xmlns:a16="http://schemas.microsoft.com/office/drawing/2014/main" id="{30DD74EB-B63E-4003-A579-1ED984B47F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alphaModFix amt="30000"/>
          </a:blip>
          <a:stretch>
            <a:fillRect/>
          </a:stretch>
        </p:blipFill>
        <p:spPr>
          <a:xfrm>
            <a:off x="0" y="0"/>
            <a:ext cx="12163191" cy="198354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B2EA6D3-E4D5-4A45-88EB-66420C8FDA04}"/>
              </a:ext>
            </a:extLst>
          </p:cNvPr>
          <p:cNvSpPr txBox="1"/>
          <p:nvPr/>
        </p:nvSpPr>
        <p:spPr>
          <a:xfrm>
            <a:off x="0" y="-23891"/>
            <a:ext cx="7259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/>
              <a:t>ORDEN DEL DIA</a:t>
            </a:r>
          </a:p>
        </p:txBody>
      </p:sp>
    </p:spTree>
    <p:extLst>
      <p:ext uri="{BB962C8B-B14F-4D97-AF65-F5344CB8AC3E}">
        <p14:creationId xmlns:p14="http://schemas.microsoft.com/office/powerpoint/2010/main" val="38312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702AE7-F7EA-4F7F-B5DA-ECCE95347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8843889" cy="1301335"/>
          </a:xfrm>
        </p:spPr>
        <p:txBody>
          <a:bodyPr>
            <a:normAutofit/>
          </a:bodyPr>
          <a:lstStyle/>
          <a:p>
            <a:r>
              <a:rPr lang="es-MX" sz="4400" b="1" dirty="0"/>
              <a:t>INFORME FINANCIERO DE LA ENTIDAD</a:t>
            </a:r>
            <a:endParaRPr lang="es-CO" sz="44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67DF23-715B-42CE-B7D2-B553A21C4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83392"/>
            <a:ext cx="9144000" cy="1655762"/>
          </a:xfrm>
        </p:spPr>
        <p:txBody>
          <a:bodyPr/>
          <a:lstStyle/>
          <a:p>
            <a:endParaRPr lang="es-CO"/>
          </a:p>
        </p:txBody>
      </p:sp>
      <p:pic>
        <p:nvPicPr>
          <p:cNvPr id="4" name="image1.jpeg">
            <a:extLst>
              <a:ext uri="{FF2B5EF4-FFF2-40B4-BE49-F238E27FC236}">
                <a16:creationId xmlns:a16="http://schemas.microsoft.com/office/drawing/2014/main" id="{30DD74EB-B63E-4003-A579-1ED984B47F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alphaModFix amt="30000"/>
          </a:blip>
          <a:stretch>
            <a:fillRect/>
          </a:stretch>
        </p:blipFill>
        <p:spPr>
          <a:xfrm>
            <a:off x="0" y="0"/>
            <a:ext cx="12163191" cy="198354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A9FB239-8FDF-43DE-B846-4D6574D7CC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295" y="1983544"/>
            <a:ext cx="8109713" cy="487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20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702AE7-F7EA-4F7F-B5DA-ECCE95347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8843889" cy="1301335"/>
          </a:xfrm>
        </p:spPr>
        <p:txBody>
          <a:bodyPr>
            <a:normAutofit/>
          </a:bodyPr>
          <a:lstStyle/>
          <a:p>
            <a:r>
              <a:rPr lang="es-MX" sz="4400" b="1" dirty="0"/>
              <a:t>INFORME FINANCIERO DE LA ENTIDAD</a:t>
            </a:r>
            <a:endParaRPr lang="es-CO" sz="44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67DF23-715B-42CE-B7D2-B553A21C4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83392"/>
            <a:ext cx="9144000" cy="1655762"/>
          </a:xfrm>
        </p:spPr>
        <p:txBody>
          <a:bodyPr/>
          <a:lstStyle/>
          <a:p>
            <a:endParaRPr lang="es-CO"/>
          </a:p>
        </p:txBody>
      </p:sp>
      <p:pic>
        <p:nvPicPr>
          <p:cNvPr id="4" name="image1.jpeg">
            <a:extLst>
              <a:ext uri="{FF2B5EF4-FFF2-40B4-BE49-F238E27FC236}">
                <a16:creationId xmlns:a16="http://schemas.microsoft.com/office/drawing/2014/main" id="{30DD74EB-B63E-4003-A579-1ED984B47F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alphaModFix amt="30000"/>
          </a:blip>
          <a:stretch>
            <a:fillRect/>
          </a:stretch>
        </p:blipFill>
        <p:spPr>
          <a:xfrm>
            <a:off x="0" y="0"/>
            <a:ext cx="12163191" cy="198354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2F23EE6-9B30-42D8-B532-9B6D261B5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45" y="1983545"/>
            <a:ext cx="9563100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293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702AE7-F7EA-4F7F-B5DA-ECCE95347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8843889" cy="1301335"/>
          </a:xfrm>
        </p:spPr>
        <p:txBody>
          <a:bodyPr>
            <a:normAutofit/>
          </a:bodyPr>
          <a:lstStyle/>
          <a:p>
            <a:r>
              <a:rPr lang="es-MX" sz="4400" b="1" dirty="0"/>
              <a:t>INFORME FINANCIERO DE LA ENTIDAD</a:t>
            </a:r>
            <a:endParaRPr lang="es-CO" sz="44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67DF23-715B-42CE-B7D2-B553A21C4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83392"/>
            <a:ext cx="9144000" cy="1655762"/>
          </a:xfrm>
        </p:spPr>
        <p:txBody>
          <a:bodyPr/>
          <a:lstStyle/>
          <a:p>
            <a:endParaRPr lang="es-CO"/>
          </a:p>
        </p:txBody>
      </p:sp>
      <p:pic>
        <p:nvPicPr>
          <p:cNvPr id="4" name="image1.jpeg">
            <a:extLst>
              <a:ext uri="{FF2B5EF4-FFF2-40B4-BE49-F238E27FC236}">
                <a16:creationId xmlns:a16="http://schemas.microsoft.com/office/drawing/2014/main" id="{30DD74EB-B63E-4003-A579-1ED984B47F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alphaModFix amt="30000"/>
          </a:blip>
          <a:stretch>
            <a:fillRect/>
          </a:stretch>
        </p:blipFill>
        <p:spPr>
          <a:xfrm>
            <a:off x="0" y="0"/>
            <a:ext cx="12163191" cy="19835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37E9247-C3EB-46D7-A01E-9C6569AF8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095" y="2377176"/>
            <a:ext cx="5353878" cy="330062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EB51BCB-BE11-4D2D-92FD-FB9C142481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7" y="2377176"/>
            <a:ext cx="5491304" cy="330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57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702AE7-F7EA-4F7F-B5DA-ECCE95347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8843889" cy="1301335"/>
          </a:xfrm>
        </p:spPr>
        <p:txBody>
          <a:bodyPr>
            <a:normAutofit/>
          </a:bodyPr>
          <a:lstStyle/>
          <a:p>
            <a:r>
              <a:rPr lang="es-MX" sz="4400" b="1" dirty="0"/>
              <a:t>INFORME FINANCIERO DE LA ENTIDAD</a:t>
            </a:r>
            <a:endParaRPr lang="es-CO" sz="44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67DF23-715B-42CE-B7D2-B553A21C4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83392"/>
            <a:ext cx="9144000" cy="1655762"/>
          </a:xfrm>
        </p:spPr>
        <p:txBody>
          <a:bodyPr/>
          <a:lstStyle/>
          <a:p>
            <a:endParaRPr lang="es-CO" dirty="0"/>
          </a:p>
        </p:txBody>
      </p:sp>
      <p:pic>
        <p:nvPicPr>
          <p:cNvPr id="4" name="image1.jpeg">
            <a:extLst>
              <a:ext uri="{FF2B5EF4-FFF2-40B4-BE49-F238E27FC236}">
                <a16:creationId xmlns:a16="http://schemas.microsoft.com/office/drawing/2014/main" id="{30DD74EB-B63E-4003-A579-1ED984B47F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alphaModFix amt="30000"/>
          </a:blip>
          <a:stretch>
            <a:fillRect/>
          </a:stretch>
        </p:blipFill>
        <p:spPr>
          <a:xfrm>
            <a:off x="0" y="0"/>
            <a:ext cx="12163191" cy="198354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03CF8CB-B897-41C9-ADCC-3E71293F8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2" y="2077405"/>
            <a:ext cx="4921201" cy="478059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51C7718-1E5D-4D06-83FD-1C9E9FA457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596" y="2077404"/>
            <a:ext cx="5382506" cy="477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0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702AE7-F7EA-4F7F-B5DA-ECCE95347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8843889" cy="1301335"/>
          </a:xfrm>
        </p:spPr>
        <p:txBody>
          <a:bodyPr>
            <a:normAutofit/>
          </a:bodyPr>
          <a:lstStyle/>
          <a:p>
            <a:r>
              <a:rPr lang="es-MX" sz="4400" b="1" dirty="0"/>
              <a:t>INFORME FINANCIERO DE LA ENTIDAD</a:t>
            </a:r>
            <a:endParaRPr lang="es-CO" sz="44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67DF23-715B-42CE-B7D2-B553A21C4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83392"/>
            <a:ext cx="9144000" cy="1655762"/>
          </a:xfrm>
        </p:spPr>
        <p:txBody>
          <a:bodyPr/>
          <a:lstStyle/>
          <a:p>
            <a:endParaRPr lang="es-CO" dirty="0"/>
          </a:p>
        </p:txBody>
      </p:sp>
      <p:pic>
        <p:nvPicPr>
          <p:cNvPr id="4" name="image1.jpeg">
            <a:extLst>
              <a:ext uri="{FF2B5EF4-FFF2-40B4-BE49-F238E27FC236}">
                <a16:creationId xmlns:a16="http://schemas.microsoft.com/office/drawing/2014/main" id="{30DD74EB-B63E-4003-A579-1ED984B47F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alphaModFix amt="30000"/>
          </a:blip>
          <a:stretch>
            <a:fillRect/>
          </a:stretch>
        </p:blipFill>
        <p:spPr>
          <a:xfrm>
            <a:off x="0" y="0"/>
            <a:ext cx="12163191" cy="198354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03CF8CB-B897-41C9-ADCC-3E71293F8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2" y="2077405"/>
            <a:ext cx="4921201" cy="478059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51C7718-1E5D-4D06-83FD-1C9E9FA457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596" y="2077404"/>
            <a:ext cx="5382506" cy="477805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EB2ECE4-53E1-41E2-9695-18BC20844A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592" y="1994137"/>
            <a:ext cx="5569510" cy="477805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51C7889-E560-47CD-A1B6-0926A4C4A2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79" y="2073887"/>
            <a:ext cx="4522325" cy="476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39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702AE7-F7EA-4F7F-B5DA-ECCE95347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8843889" cy="1301335"/>
          </a:xfrm>
        </p:spPr>
        <p:txBody>
          <a:bodyPr>
            <a:normAutofit/>
          </a:bodyPr>
          <a:lstStyle/>
          <a:p>
            <a:r>
              <a:rPr lang="es-MX" sz="4400" b="1" dirty="0"/>
              <a:t>INFORME FINANCIERO DE LA ENTIDAD</a:t>
            </a:r>
            <a:endParaRPr lang="es-CO" sz="44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67DF23-715B-42CE-B7D2-B553A21C4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83392"/>
            <a:ext cx="9144000" cy="1655762"/>
          </a:xfrm>
        </p:spPr>
        <p:txBody>
          <a:bodyPr/>
          <a:lstStyle/>
          <a:p>
            <a:endParaRPr lang="es-CO" dirty="0"/>
          </a:p>
        </p:txBody>
      </p:sp>
      <p:pic>
        <p:nvPicPr>
          <p:cNvPr id="4" name="image1.jpeg">
            <a:extLst>
              <a:ext uri="{FF2B5EF4-FFF2-40B4-BE49-F238E27FC236}">
                <a16:creationId xmlns:a16="http://schemas.microsoft.com/office/drawing/2014/main" id="{30DD74EB-B63E-4003-A579-1ED984B47F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alphaModFix amt="30000"/>
          </a:blip>
          <a:stretch>
            <a:fillRect/>
          </a:stretch>
        </p:blipFill>
        <p:spPr>
          <a:xfrm>
            <a:off x="0" y="0"/>
            <a:ext cx="12163191" cy="198354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EEDC5E1-6CD8-4CAB-8EFC-DEBDE25F7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2704"/>
            <a:ext cx="5151538" cy="466529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D693434-66E9-4BE0-9453-98152EAF90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595" y="2065312"/>
            <a:ext cx="4586405" cy="476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72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702AE7-F7EA-4F7F-B5DA-ECCE95347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8843889" cy="1301335"/>
          </a:xfrm>
        </p:spPr>
        <p:txBody>
          <a:bodyPr>
            <a:normAutofit/>
          </a:bodyPr>
          <a:lstStyle/>
          <a:p>
            <a:r>
              <a:rPr lang="es-MX" sz="4400" b="1" dirty="0"/>
              <a:t>INFORME FINANCIERO DE LA ENTIDAD</a:t>
            </a:r>
            <a:endParaRPr lang="es-CO" sz="44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67DF23-715B-42CE-B7D2-B553A21C4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83392"/>
            <a:ext cx="9144000" cy="1655762"/>
          </a:xfrm>
        </p:spPr>
        <p:txBody>
          <a:bodyPr/>
          <a:lstStyle/>
          <a:p>
            <a:endParaRPr lang="es-CO" dirty="0"/>
          </a:p>
        </p:txBody>
      </p:sp>
      <p:pic>
        <p:nvPicPr>
          <p:cNvPr id="4" name="image1.jpeg">
            <a:extLst>
              <a:ext uri="{FF2B5EF4-FFF2-40B4-BE49-F238E27FC236}">
                <a16:creationId xmlns:a16="http://schemas.microsoft.com/office/drawing/2014/main" id="{30DD74EB-B63E-4003-A579-1ED984B47F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alphaModFix amt="30000"/>
          </a:blip>
          <a:stretch>
            <a:fillRect/>
          </a:stretch>
        </p:blipFill>
        <p:spPr>
          <a:xfrm>
            <a:off x="0" y="0"/>
            <a:ext cx="12163191" cy="198354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A23AD1B-435E-4607-9DC7-276F1B675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1" y="2065312"/>
            <a:ext cx="5398823" cy="479268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3EFE32B-DAB5-48AC-94CC-ADBB38F437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470" y="2065312"/>
            <a:ext cx="4519853" cy="475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35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eg">
            <a:extLst>
              <a:ext uri="{FF2B5EF4-FFF2-40B4-BE49-F238E27FC236}">
                <a16:creationId xmlns:a16="http://schemas.microsoft.com/office/drawing/2014/main" id="{30DD74EB-B63E-4003-A579-1ED984B47F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alphaModFix amt="30000"/>
          </a:blip>
          <a:stretch>
            <a:fillRect/>
          </a:stretch>
        </p:blipFill>
        <p:spPr>
          <a:xfrm>
            <a:off x="0" y="0"/>
            <a:ext cx="12163191" cy="198354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F702AE7-F7EA-4F7F-B5DA-ECCE95347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8843889" cy="1301335"/>
          </a:xfrm>
        </p:spPr>
        <p:txBody>
          <a:bodyPr>
            <a:normAutofit/>
          </a:bodyPr>
          <a:lstStyle/>
          <a:p>
            <a:pPr algn="l"/>
            <a:r>
              <a:rPr lang="es-MX" sz="4400" b="1" dirty="0"/>
              <a:t>AVANCE DEL PLAN INSTITUCIONAL</a:t>
            </a:r>
            <a:endParaRPr lang="es-CO" sz="44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67DF23-715B-42CE-B7D2-B553A21C4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83392"/>
            <a:ext cx="9144000" cy="1655762"/>
          </a:xfrm>
        </p:spPr>
        <p:txBody>
          <a:bodyPr/>
          <a:lstStyle/>
          <a:p>
            <a:endParaRPr lang="es-CO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CFD270DF-8C30-4C3C-B22D-430ADF95D0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4182779"/>
              </p:ext>
            </p:extLst>
          </p:nvPr>
        </p:nvGraphicFramePr>
        <p:xfrm>
          <a:off x="918817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9299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eg">
            <a:extLst>
              <a:ext uri="{FF2B5EF4-FFF2-40B4-BE49-F238E27FC236}">
                <a16:creationId xmlns:a16="http://schemas.microsoft.com/office/drawing/2014/main" id="{30DD74EB-B63E-4003-A579-1ED984B47F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alphaModFix amt="30000"/>
          </a:blip>
          <a:stretch>
            <a:fillRect/>
          </a:stretch>
        </p:blipFill>
        <p:spPr>
          <a:xfrm>
            <a:off x="0" y="0"/>
            <a:ext cx="12163191" cy="198354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F702AE7-F7EA-4F7F-B5DA-ECCE95347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8843889" cy="1301335"/>
          </a:xfrm>
        </p:spPr>
        <p:txBody>
          <a:bodyPr>
            <a:normAutofit/>
          </a:bodyPr>
          <a:lstStyle/>
          <a:p>
            <a:pPr algn="l"/>
            <a:r>
              <a:rPr lang="es-MX" sz="4400" b="1" dirty="0"/>
              <a:t>AVANCE DEL PLAN INSTITUCIONAL</a:t>
            </a:r>
            <a:endParaRPr lang="es-CO" sz="44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67DF23-715B-42CE-B7D2-B553A21C4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83392"/>
            <a:ext cx="9144000" cy="1655762"/>
          </a:xfrm>
        </p:spPr>
        <p:txBody>
          <a:bodyPr/>
          <a:lstStyle/>
          <a:p>
            <a:endParaRPr lang="es-CO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7B4B5F35-F624-418B-B029-A482101007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5604076"/>
              </p:ext>
            </p:extLst>
          </p:nvPr>
        </p:nvGraphicFramePr>
        <p:xfrm>
          <a:off x="2032000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AAEBE635-C47D-4204-882A-764BC984E5AA}"/>
              </a:ext>
            </a:extLst>
          </p:cNvPr>
          <p:cNvSpPr txBox="1"/>
          <p:nvPr/>
        </p:nvSpPr>
        <p:spPr>
          <a:xfrm>
            <a:off x="477078" y="1855304"/>
            <a:ext cx="622927" cy="500269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es-MX" sz="2400" b="1" dirty="0"/>
              <a:t>FINANCIERO</a:t>
            </a: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25573081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eg">
            <a:extLst>
              <a:ext uri="{FF2B5EF4-FFF2-40B4-BE49-F238E27FC236}">
                <a16:creationId xmlns:a16="http://schemas.microsoft.com/office/drawing/2014/main" id="{30DD74EB-B63E-4003-A579-1ED984B47F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alphaModFix amt="30000"/>
          </a:blip>
          <a:stretch>
            <a:fillRect/>
          </a:stretch>
        </p:blipFill>
        <p:spPr>
          <a:xfrm>
            <a:off x="0" y="0"/>
            <a:ext cx="12163191" cy="198354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F702AE7-F7EA-4F7F-B5DA-ECCE95347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8843889" cy="1301335"/>
          </a:xfrm>
        </p:spPr>
        <p:txBody>
          <a:bodyPr>
            <a:normAutofit/>
          </a:bodyPr>
          <a:lstStyle/>
          <a:p>
            <a:pPr algn="l"/>
            <a:r>
              <a:rPr lang="es-MX" sz="4400" b="1" dirty="0"/>
              <a:t>AVANCE DEL PLAN INSTITUCIONAL</a:t>
            </a:r>
            <a:endParaRPr lang="es-CO" sz="44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67DF23-715B-42CE-B7D2-B553A21C4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83392"/>
            <a:ext cx="9144000" cy="1655762"/>
          </a:xfrm>
        </p:spPr>
        <p:txBody>
          <a:bodyPr/>
          <a:lstStyle/>
          <a:p>
            <a:endParaRPr lang="es-CO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7B4B5F35-F624-418B-B029-A482101007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4370563"/>
              </p:ext>
            </p:extLst>
          </p:nvPr>
        </p:nvGraphicFramePr>
        <p:xfrm>
          <a:off x="2032000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AAEBE635-C47D-4204-882A-764BC984E5AA}"/>
              </a:ext>
            </a:extLst>
          </p:cNvPr>
          <p:cNvSpPr txBox="1"/>
          <p:nvPr/>
        </p:nvSpPr>
        <p:spPr>
          <a:xfrm>
            <a:off x="477078" y="1855304"/>
            <a:ext cx="622927" cy="500269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es-MX" sz="2400" b="1" dirty="0"/>
              <a:t>PERSONAL</a:t>
            </a: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3516422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eg">
            <a:extLst>
              <a:ext uri="{FF2B5EF4-FFF2-40B4-BE49-F238E27FC236}">
                <a16:creationId xmlns:a16="http://schemas.microsoft.com/office/drawing/2014/main" id="{30DD74EB-B63E-4003-A579-1ED984B47F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alphaModFix amt="30000"/>
          </a:blip>
          <a:stretch>
            <a:fillRect/>
          </a:stretch>
        </p:blipFill>
        <p:spPr>
          <a:xfrm>
            <a:off x="0" y="0"/>
            <a:ext cx="12163191" cy="198354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F702AE7-F7EA-4F7F-B5DA-ECCE95347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8843889" cy="1301335"/>
          </a:xfrm>
        </p:spPr>
        <p:txBody>
          <a:bodyPr>
            <a:normAutofit/>
          </a:bodyPr>
          <a:lstStyle/>
          <a:p>
            <a:pPr algn="l"/>
            <a:r>
              <a:rPr lang="es-MX" b="1" dirty="0"/>
              <a:t>     BIENVENIDA</a:t>
            </a:r>
            <a:endParaRPr lang="es-CO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C820484-D00A-42C2-A8C1-C7405BB5B5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743" y="2130033"/>
            <a:ext cx="7148513" cy="426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78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eg">
            <a:extLst>
              <a:ext uri="{FF2B5EF4-FFF2-40B4-BE49-F238E27FC236}">
                <a16:creationId xmlns:a16="http://schemas.microsoft.com/office/drawing/2014/main" id="{30DD74EB-B63E-4003-A579-1ED984B47F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alphaModFix amt="30000"/>
          </a:blip>
          <a:stretch>
            <a:fillRect/>
          </a:stretch>
        </p:blipFill>
        <p:spPr>
          <a:xfrm>
            <a:off x="0" y="0"/>
            <a:ext cx="12163191" cy="198354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F702AE7-F7EA-4F7F-B5DA-ECCE95347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8843889" cy="1301335"/>
          </a:xfrm>
        </p:spPr>
        <p:txBody>
          <a:bodyPr>
            <a:normAutofit/>
          </a:bodyPr>
          <a:lstStyle/>
          <a:p>
            <a:pPr algn="l"/>
            <a:r>
              <a:rPr lang="es-MX" sz="4400" b="1" dirty="0"/>
              <a:t>AVANCE DEL PLAN INSTITUCIONAL</a:t>
            </a:r>
            <a:endParaRPr lang="es-CO" sz="44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67DF23-715B-42CE-B7D2-B553A21C4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83392"/>
            <a:ext cx="9144000" cy="1655762"/>
          </a:xfrm>
        </p:spPr>
        <p:txBody>
          <a:bodyPr/>
          <a:lstStyle/>
          <a:p>
            <a:endParaRPr lang="es-CO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7B4B5F35-F624-418B-B029-A482101007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9709535"/>
              </p:ext>
            </p:extLst>
          </p:nvPr>
        </p:nvGraphicFramePr>
        <p:xfrm>
          <a:off x="2032000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AAEBE635-C47D-4204-882A-764BC984E5AA}"/>
              </a:ext>
            </a:extLst>
          </p:cNvPr>
          <p:cNvSpPr txBox="1"/>
          <p:nvPr/>
        </p:nvSpPr>
        <p:spPr>
          <a:xfrm>
            <a:off x="477078" y="1855304"/>
            <a:ext cx="622927" cy="500269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es-MX" sz="2400" b="1" dirty="0"/>
              <a:t>SERVICIOS</a:t>
            </a: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26052325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eg">
            <a:extLst>
              <a:ext uri="{FF2B5EF4-FFF2-40B4-BE49-F238E27FC236}">
                <a16:creationId xmlns:a16="http://schemas.microsoft.com/office/drawing/2014/main" id="{30DD74EB-B63E-4003-A579-1ED984B47F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alphaModFix amt="30000"/>
          </a:blip>
          <a:stretch>
            <a:fillRect/>
          </a:stretch>
        </p:blipFill>
        <p:spPr>
          <a:xfrm>
            <a:off x="0" y="0"/>
            <a:ext cx="12163191" cy="198354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F702AE7-F7EA-4F7F-B5DA-ECCE95347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8843889" cy="1301335"/>
          </a:xfrm>
        </p:spPr>
        <p:txBody>
          <a:bodyPr>
            <a:normAutofit/>
          </a:bodyPr>
          <a:lstStyle/>
          <a:p>
            <a:pPr algn="l"/>
            <a:r>
              <a:rPr lang="es-MX" sz="4400" b="1" dirty="0"/>
              <a:t>COMO FUNCIONA EL SIGSSS</a:t>
            </a:r>
            <a:endParaRPr lang="es-CO" sz="44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10A66FF-FC27-49B2-8224-9FD6ADD1E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401" y="1983545"/>
            <a:ext cx="8634599" cy="452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682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eg">
            <a:extLst>
              <a:ext uri="{FF2B5EF4-FFF2-40B4-BE49-F238E27FC236}">
                <a16:creationId xmlns:a16="http://schemas.microsoft.com/office/drawing/2014/main" id="{30DD74EB-B63E-4003-A579-1ED984B47F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alphaModFix amt="30000"/>
          </a:blip>
          <a:stretch>
            <a:fillRect/>
          </a:stretch>
        </p:blipFill>
        <p:spPr>
          <a:xfrm>
            <a:off x="0" y="0"/>
            <a:ext cx="12163191" cy="198354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F702AE7-F7EA-4F7F-B5DA-ECCE95347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4055" y="3425687"/>
            <a:ext cx="8843889" cy="1301335"/>
          </a:xfrm>
        </p:spPr>
        <p:txBody>
          <a:bodyPr>
            <a:normAutofit/>
          </a:bodyPr>
          <a:lstStyle/>
          <a:p>
            <a:r>
              <a:rPr lang="es-MX" sz="4400" b="1" dirty="0"/>
              <a:t>¿PREGUNTAS?</a:t>
            </a:r>
            <a:endParaRPr lang="es-CO" sz="4400" b="1" dirty="0"/>
          </a:p>
        </p:txBody>
      </p:sp>
    </p:spTree>
    <p:extLst>
      <p:ext uri="{BB962C8B-B14F-4D97-AF65-F5344CB8AC3E}">
        <p14:creationId xmlns:p14="http://schemas.microsoft.com/office/powerpoint/2010/main" val="21662490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eg">
            <a:extLst>
              <a:ext uri="{FF2B5EF4-FFF2-40B4-BE49-F238E27FC236}">
                <a16:creationId xmlns:a16="http://schemas.microsoft.com/office/drawing/2014/main" id="{30DD74EB-B63E-4003-A579-1ED984B47F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alphaModFix amt="30000"/>
          </a:blip>
          <a:stretch>
            <a:fillRect/>
          </a:stretch>
        </p:blipFill>
        <p:spPr>
          <a:xfrm>
            <a:off x="0" y="0"/>
            <a:ext cx="12163191" cy="198354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F702AE7-F7EA-4F7F-B5DA-ECCE95347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4055" y="3425687"/>
            <a:ext cx="8843889" cy="1301335"/>
          </a:xfrm>
        </p:spPr>
        <p:txBody>
          <a:bodyPr>
            <a:normAutofit fontScale="90000"/>
          </a:bodyPr>
          <a:lstStyle/>
          <a:p>
            <a:r>
              <a:rPr lang="es-MX" sz="4400" b="1" dirty="0"/>
              <a:t>ELECCIÓN DE REPRESENTANTE DE LOS USUARIOS</a:t>
            </a:r>
            <a:br>
              <a:rPr lang="es-MX" sz="4400" b="1" dirty="0"/>
            </a:br>
            <a:endParaRPr lang="es-CO" sz="4400" b="1" dirty="0"/>
          </a:p>
        </p:txBody>
      </p:sp>
    </p:spTree>
    <p:extLst>
      <p:ext uri="{BB962C8B-B14F-4D97-AF65-F5344CB8AC3E}">
        <p14:creationId xmlns:p14="http://schemas.microsoft.com/office/powerpoint/2010/main" val="10316287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426997-C4D2-4ADD-B956-4103D7C85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7C6F85-9D01-4180-AD8D-13FDA2F6C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175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702AE7-F7EA-4F7F-B5DA-ECCE95347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9" y="341104"/>
            <a:ext cx="7772400" cy="1301335"/>
          </a:xfrm>
        </p:spPr>
        <p:txBody>
          <a:bodyPr>
            <a:noAutofit/>
          </a:bodyPr>
          <a:lstStyle/>
          <a:p>
            <a:r>
              <a:rPr lang="es-MX" sz="5400" b="1" dirty="0"/>
              <a:t>PRESENTACIÓN DE INFORMES</a:t>
            </a:r>
            <a:endParaRPr lang="es-CO" sz="5400" b="1" dirty="0"/>
          </a:p>
        </p:txBody>
      </p:sp>
      <p:pic>
        <p:nvPicPr>
          <p:cNvPr id="4" name="image1.jpeg">
            <a:extLst>
              <a:ext uri="{FF2B5EF4-FFF2-40B4-BE49-F238E27FC236}">
                <a16:creationId xmlns:a16="http://schemas.microsoft.com/office/drawing/2014/main" id="{30DD74EB-B63E-4003-A579-1ED984B47F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alphaModFix amt="30000"/>
          </a:blip>
          <a:stretch>
            <a:fillRect/>
          </a:stretch>
        </p:blipFill>
        <p:spPr>
          <a:xfrm>
            <a:off x="0" y="0"/>
            <a:ext cx="12163191" cy="198354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CF50072-CF94-498D-9A44-0BE6150F5126}"/>
              </a:ext>
            </a:extLst>
          </p:cNvPr>
          <p:cNvSpPr txBox="1"/>
          <p:nvPr/>
        </p:nvSpPr>
        <p:spPr>
          <a:xfrm>
            <a:off x="734291" y="2493818"/>
            <a:ext cx="78970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Informe de gestión de la entidad</a:t>
            </a:r>
          </a:p>
          <a:p>
            <a:pPr lvl="1" algn="l"/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Informe financiero de la entidad</a:t>
            </a:r>
          </a:p>
          <a:p>
            <a:pPr lvl="1" algn="l"/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CO" sz="2400" b="1" dirty="0">
                <a:latin typeface="Arial" panose="020B0604020202020204" pitchFamily="34" charset="0"/>
                <a:cs typeface="Arial" panose="020B0604020202020204" pitchFamily="34" charset="0"/>
              </a:rPr>
              <a:t>Avance del plan de gestión institucional</a:t>
            </a:r>
          </a:p>
          <a:p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4294218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702AE7-F7EA-4F7F-B5DA-ECCE95347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9" y="128028"/>
            <a:ext cx="8843889" cy="1301335"/>
          </a:xfrm>
        </p:spPr>
        <p:txBody>
          <a:bodyPr>
            <a:noAutofit/>
          </a:bodyPr>
          <a:lstStyle/>
          <a:p>
            <a:r>
              <a:rPr lang="es-MX" sz="4800" b="1" dirty="0"/>
              <a:t>INFORME DE GESTIÓN DE LA ENTIDAD</a:t>
            </a:r>
            <a:endParaRPr lang="es-CO" sz="4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67DF23-715B-42CE-B7D2-B553A21C4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8" y="1983544"/>
            <a:ext cx="12163191" cy="4874455"/>
          </a:xfrm>
        </p:spPr>
        <p:txBody>
          <a:bodyPr>
            <a:normAutofit/>
          </a:bodyPr>
          <a:lstStyle/>
          <a:p>
            <a:endParaRPr lang="es-MX" dirty="0"/>
          </a:p>
          <a:p>
            <a:r>
              <a:rPr lang="es-MX" b="1" dirty="0"/>
              <a:t>Procesos de Contratación con EAPB</a:t>
            </a:r>
          </a:p>
          <a:p>
            <a:endParaRPr lang="es-MX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b="1" dirty="0"/>
              <a:t>Nueva EPS – </a:t>
            </a:r>
            <a:r>
              <a:rPr lang="es-MX" dirty="0"/>
              <a:t>Modalidad Evento – Firmado 01 de Enero de 2021</a:t>
            </a:r>
          </a:p>
          <a:p>
            <a:pPr algn="l"/>
            <a:endParaRPr lang="es-MX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b="1" dirty="0"/>
              <a:t>UT Red integrada FOSCAL-Avanzar – </a:t>
            </a:r>
            <a:r>
              <a:rPr lang="es-MX" dirty="0"/>
              <a:t>Modalidad Evento – Firmado 01 de Enero de 2021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MX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b="1" dirty="0"/>
              <a:t>Comparta EPS – </a:t>
            </a:r>
            <a:r>
              <a:rPr lang="es-MX" dirty="0"/>
              <a:t>Modalidad Capitado – Firmado 08 de Febrero de 2021 </a:t>
            </a:r>
          </a:p>
          <a:p>
            <a:pPr algn="l"/>
            <a:endParaRPr lang="es-MX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b="1" dirty="0"/>
              <a:t>SANITAS EPS – </a:t>
            </a:r>
            <a:r>
              <a:rPr lang="es-MX" dirty="0"/>
              <a:t>Modalidad Capitado – Firmado 14 de Agosto de 2021</a:t>
            </a:r>
          </a:p>
        </p:txBody>
      </p:sp>
      <p:pic>
        <p:nvPicPr>
          <p:cNvPr id="4" name="image1.jpeg">
            <a:extLst>
              <a:ext uri="{FF2B5EF4-FFF2-40B4-BE49-F238E27FC236}">
                <a16:creationId xmlns:a16="http://schemas.microsoft.com/office/drawing/2014/main" id="{30DD74EB-B63E-4003-A579-1ED984B47F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alphaModFix amt="30000"/>
          </a:blip>
          <a:stretch>
            <a:fillRect/>
          </a:stretch>
        </p:blipFill>
        <p:spPr>
          <a:xfrm>
            <a:off x="0" y="0"/>
            <a:ext cx="12163191" cy="198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6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702AE7-F7EA-4F7F-B5DA-ECCE95347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9" y="128028"/>
            <a:ext cx="8843889" cy="1301335"/>
          </a:xfrm>
        </p:spPr>
        <p:txBody>
          <a:bodyPr>
            <a:noAutofit/>
          </a:bodyPr>
          <a:lstStyle/>
          <a:p>
            <a:r>
              <a:rPr lang="es-MX" sz="4800" b="1" dirty="0"/>
              <a:t>INFORME DE GESTIÓN DE LA ENTIDAD</a:t>
            </a:r>
            <a:endParaRPr lang="es-CO" sz="4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67DF23-715B-42CE-B7D2-B553A21C4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1895016"/>
            <a:ext cx="12163191" cy="4874455"/>
          </a:xfrm>
        </p:spPr>
        <p:txBody>
          <a:bodyPr>
            <a:normAutofit/>
          </a:bodyPr>
          <a:lstStyle/>
          <a:p>
            <a:r>
              <a:rPr lang="es-MX" b="1" dirty="0"/>
              <a:t>Procesos de Contratación con EAPB  - NUEVA EPS</a:t>
            </a:r>
          </a:p>
          <a:p>
            <a:endParaRPr lang="es-MX" b="1" dirty="0"/>
          </a:p>
          <a:p>
            <a:r>
              <a:rPr lang="es-MX" b="1" dirty="0"/>
              <a:t>2020					-					2021</a:t>
            </a:r>
          </a:p>
          <a:p>
            <a:r>
              <a:rPr lang="es-MX" b="1" dirty="0"/>
              <a:t>SOAT – 10%									SOAT – 3.65%</a:t>
            </a:r>
          </a:p>
          <a:p>
            <a:endParaRPr lang="es-MX" b="1" dirty="0"/>
          </a:p>
          <a:p>
            <a:endParaRPr lang="es-MX" b="1" dirty="0"/>
          </a:p>
          <a:p>
            <a:endParaRPr lang="es-MX" b="1" dirty="0"/>
          </a:p>
          <a:p>
            <a:endParaRPr lang="es-MX" b="1" dirty="0"/>
          </a:p>
        </p:txBody>
      </p:sp>
      <p:pic>
        <p:nvPicPr>
          <p:cNvPr id="4" name="image1.jpeg">
            <a:extLst>
              <a:ext uri="{FF2B5EF4-FFF2-40B4-BE49-F238E27FC236}">
                <a16:creationId xmlns:a16="http://schemas.microsoft.com/office/drawing/2014/main" id="{30DD74EB-B63E-4003-A579-1ED984B47F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alphaModFix amt="30000"/>
          </a:blip>
          <a:stretch>
            <a:fillRect/>
          </a:stretch>
        </p:blipFill>
        <p:spPr>
          <a:xfrm>
            <a:off x="0" y="0"/>
            <a:ext cx="12163191" cy="1983545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19DDFB64-1F10-432E-9078-2B349F0197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3611380"/>
              </p:ext>
            </p:extLst>
          </p:nvPr>
        </p:nvGraphicFramePr>
        <p:xfrm>
          <a:off x="-4012" y="3675375"/>
          <a:ext cx="4349363" cy="316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F69612F6-352B-47F3-80E8-A7B1DCDC3B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114558"/>
              </p:ext>
            </p:extLst>
          </p:nvPr>
        </p:nvGraphicFramePr>
        <p:xfrm>
          <a:off x="7846650" y="3694984"/>
          <a:ext cx="4312529" cy="316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63755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702AE7-F7EA-4F7F-B5DA-ECCE95347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9" y="128028"/>
            <a:ext cx="8843889" cy="1301335"/>
          </a:xfrm>
        </p:spPr>
        <p:txBody>
          <a:bodyPr>
            <a:noAutofit/>
          </a:bodyPr>
          <a:lstStyle/>
          <a:p>
            <a:r>
              <a:rPr lang="es-MX" sz="4800" b="1" dirty="0"/>
              <a:t>INFORME DE GESTIÓN DE LA ENTIDAD</a:t>
            </a:r>
            <a:endParaRPr lang="es-CO" sz="4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67DF23-715B-42CE-B7D2-B553A21C4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1895016"/>
            <a:ext cx="12163191" cy="4874455"/>
          </a:xfrm>
        </p:spPr>
        <p:txBody>
          <a:bodyPr>
            <a:normAutofit/>
          </a:bodyPr>
          <a:lstStyle/>
          <a:p>
            <a:r>
              <a:rPr lang="es-MX" b="1" dirty="0"/>
              <a:t>Procesos de Contratación con EAPB  - UT RED INTEGRADA FOSCAL AVANZAR</a:t>
            </a:r>
          </a:p>
          <a:p>
            <a:endParaRPr lang="es-MX" b="1" dirty="0"/>
          </a:p>
          <a:p>
            <a:r>
              <a:rPr lang="es-MX" b="1" dirty="0"/>
              <a:t>2020					-					2021</a:t>
            </a:r>
          </a:p>
          <a:p>
            <a:r>
              <a:rPr lang="es-MX" b="1" dirty="0"/>
              <a:t>SOAT										SOAT</a:t>
            </a:r>
          </a:p>
          <a:p>
            <a:endParaRPr lang="es-MX" b="1" dirty="0"/>
          </a:p>
          <a:p>
            <a:endParaRPr lang="es-MX" b="1" dirty="0"/>
          </a:p>
          <a:p>
            <a:endParaRPr lang="es-MX" b="1" dirty="0"/>
          </a:p>
          <a:p>
            <a:endParaRPr lang="es-MX" b="1" dirty="0"/>
          </a:p>
        </p:txBody>
      </p:sp>
      <p:pic>
        <p:nvPicPr>
          <p:cNvPr id="4" name="image1.jpeg">
            <a:extLst>
              <a:ext uri="{FF2B5EF4-FFF2-40B4-BE49-F238E27FC236}">
                <a16:creationId xmlns:a16="http://schemas.microsoft.com/office/drawing/2014/main" id="{30DD74EB-B63E-4003-A579-1ED984B47F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alphaModFix amt="30000"/>
          </a:blip>
          <a:stretch>
            <a:fillRect/>
          </a:stretch>
        </p:blipFill>
        <p:spPr>
          <a:xfrm>
            <a:off x="0" y="0"/>
            <a:ext cx="12163191" cy="1983545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19DDFB64-1F10-432E-9078-2B349F0197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7178461"/>
              </p:ext>
            </p:extLst>
          </p:nvPr>
        </p:nvGraphicFramePr>
        <p:xfrm>
          <a:off x="-4012" y="3675375"/>
          <a:ext cx="4349363" cy="316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F69612F6-352B-47F3-80E8-A7B1DCDC3B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8172250"/>
              </p:ext>
            </p:extLst>
          </p:nvPr>
        </p:nvGraphicFramePr>
        <p:xfrm>
          <a:off x="7846650" y="3694984"/>
          <a:ext cx="4312529" cy="316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84335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702AE7-F7EA-4F7F-B5DA-ECCE95347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9" y="128028"/>
            <a:ext cx="8843889" cy="1301335"/>
          </a:xfrm>
        </p:spPr>
        <p:txBody>
          <a:bodyPr>
            <a:noAutofit/>
          </a:bodyPr>
          <a:lstStyle/>
          <a:p>
            <a:r>
              <a:rPr lang="es-MX" sz="4800" b="1" dirty="0"/>
              <a:t>INFORME DE GESTIÓN DE LA ENTIDAD</a:t>
            </a:r>
            <a:endParaRPr lang="es-CO" sz="4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67DF23-715B-42CE-B7D2-B553A21C4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8" y="1983544"/>
            <a:ext cx="12163191" cy="4874455"/>
          </a:xfrm>
        </p:spPr>
        <p:txBody>
          <a:bodyPr/>
          <a:lstStyle/>
          <a:p>
            <a:r>
              <a:rPr lang="es-MX" b="1" dirty="0"/>
              <a:t>Procesos de Contratación con EAPB    Comparta EPS</a:t>
            </a:r>
          </a:p>
          <a:p>
            <a:endParaRPr lang="es-MX" b="1" dirty="0"/>
          </a:p>
          <a:p>
            <a:endParaRPr lang="es-MX" b="1" dirty="0"/>
          </a:p>
          <a:p>
            <a:endParaRPr lang="es-MX" b="1" dirty="0"/>
          </a:p>
          <a:p>
            <a:endParaRPr lang="es-MX" b="1" dirty="0"/>
          </a:p>
          <a:p>
            <a:endParaRPr lang="es-MX" b="1" dirty="0"/>
          </a:p>
        </p:txBody>
      </p:sp>
      <p:pic>
        <p:nvPicPr>
          <p:cNvPr id="4" name="image1.jpeg">
            <a:extLst>
              <a:ext uri="{FF2B5EF4-FFF2-40B4-BE49-F238E27FC236}">
                <a16:creationId xmlns:a16="http://schemas.microsoft.com/office/drawing/2014/main" id="{30DD74EB-B63E-4003-A579-1ED984B47F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alphaModFix amt="30000"/>
          </a:blip>
          <a:stretch>
            <a:fillRect/>
          </a:stretch>
        </p:blipFill>
        <p:spPr>
          <a:xfrm>
            <a:off x="0" y="0"/>
            <a:ext cx="12163191" cy="1983545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50125A3-554C-4466-AD36-86186B2D65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7300638"/>
              </p:ext>
            </p:extLst>
          </p:nvPr>
        </p:nvGraphicFramePr>
        <p:xfrm>
          <a:off x="2094590" y="2557668"/>
          <a:ext cx="7780929" cy="4300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9475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702AE7-F7EA-4F7F-B5DA-ECCE95347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9" y="128028"/>
            <a:ext cx="8843889" cy="1301335"/>
          </a:xfrm>
        </p:spPr>
        <p:txBody>
          <a:bodyPr>
            <a:noAutofit/>
          </a:bodyPr>
          <a:lstStyle/>
          <a:p>
            <a:r>
              <a:rPr lang="es-MX" sz="4800" b="1" dirty="0"/>
              <a:t>INFORME DE GESTIÓN DE LA ENTIDAD</a:t>
            </a:r>
            <a:endParaRPr lang="es-CO" sz="4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67DF23-715B-42CE-B7D2-B553A21C4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8" y="1983544"/>
            <a:ext cx="12163191" cy="4874455"/>
          </a:xfrm>
        </p:spPr>
        <p:txBody>
          <a:bodyPr/>
          <a:lstStyle/>
          <a:p>
            <a:r>
              <a:rPr lang="es-MX" b="1" dirty="0"/>
              <a:t>Procesos de Contratación con EAPB    SANITAS EPS</a:t>
            </a:r>
          </a:p>
          <a:p>
            <a:endParaRPr lang="es-MX" b="1" dirty="0"/>
          </a:p>
          <a:p>
            <a:endParaRPr lang="es-MX" b="1" dirty="0"/>
          </a:p>
          <a:p>
            <a:endParaRPr lang="es-MX" b="1" dirty="0"/>
          </a:p>
          <a:p>
            <a:endParaRPr lang="es-MX" b="1" dirty="0"/>
          </a:p>
          <a:p>
            <a:endParaRPr lang="es-MX" b="1" dirty="0"/>
          </a:p>
        </p:txBody>
      </p:sp>
      <p:pic>
        <p:nvPicPr>
          <p:cNvPr id="4" name="image1.jpeg">
            <a:extLst>
              <a:ext uri="{FF2B5EF4-FFF2-40B4-BE49-F238E27FC236}">
                <a16:creationId xmlns:a16="http://schemas.microsoft.com/office/drawing/2014/main" id="{30DD74EB-B63E-4003-A579-1ED984B47F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alphaModFix amt="30000"/>
          </a:blip>
          <a:stretch>
            <a:fillRect/>
          </a:stretch>
        </p:blipFill>
        <p:spPr>
          <a:xfrm>
            <a:off x="0" y="0"/>
            <a:ext cx="12163191" cy="1983545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50125A3-554C-4466-AD36-86186B2D65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2171617"/>
              </p:ext>
            </p:extLst>
          </p:nvPr>
        </p:nvGraphicFramePr>
        <p:xfrm>
          <a:off x="2094590" y="2557668"/>
          <a:ext cx="7780929" cy="4300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629239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7263</TotalTime>
  <Words>1082</Words>
  <Application>Microsoft Office PowerPoint</Application>
  <PresentationFormat>Panorámica</PresentationFormat>
  <Paragraphs>261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     BIENVENIDA</vt:lpstr>
      <vt:lpstr>PRESENTACIÓN DE INFORMES</vt:lpstr>
      <vt:lpstr>INFORME DE GESTIÓN DE LA ENTIDAD</vt:lpstr>
      <vt:lpstr>INFORME DE GESTIÓN DE LA ENTIDAD</vt:lpstr>
      <vt:lpstr>INFORME DE GESTIÓN DE LA ENTIDAD</vt:lpstr>
      <vt:lpstr>INFORME DE GESTIÓN DE LA ENTIDAD</vt:lpstr>
      <vt:lpstr>INFORME DE GESTIÓN DE LA ENTIDAD</vt:lpstr>
      <vt:lpstr>INFORME DE GESTIÓN DE LA ENTIDAD</vt:lpstr>
      <vt:lpstr>INFORME DE GESTIÓN DE LA ENTIDAD</vt:lpstr>
      <vt:lpstr>INFORME DE GESTIÓN DE LA ENTIDAD</vt:lpstr>
      <vt:lpstr>INFORME DE GESTIÓN DE LA ENTIDAD</vt:lpstr>
      <vt:lpstr>INFORME DE GESTIÓN DE LA ENTIDAD</vt:lpstr>
      <vt:lpstr>INFORME DE GESTIÓN DE LA ENTIDAD</vt:lpstr>
      <vt:lpstr>INFORME DE GESTIÓN DE LA ENTIDAD</vt:lpstr>
      <vt:lpstr>Presentación de PowerPoint</vt:lpstr>
      <vt:lpstr>INFORME FINANCIERO DE LA ENTIDAD</vt:lpstr>
      <vt:lpstr>INFORME FINANCIERO DE LA ENTIDAD</vt:lpstr>
      <vt:lpstr>INFORME FINANCIERO DE LA ENTIDAD</vt:lpstr>
      <vt:lpstr>INFORME FINANCIERO DE LA ENTIDAD</vt:lpstr>
      <vt:lpstr>INFORME FINANCIERO DE LA ENTIDAD</vt:lpstr>
      <vt:lpstr>INFORME FINANCIERO DE LA ENTIDAD</vt:lpstr>
      <vt:lpstr>INFORME FINANCIERO DE LA ENTIDAD</vt:lpstr>
      <vt:lpstr>INFORME FINANCIERO DE LA ENTIDAD</vt:lpstr>
      <vt:lpstr>INFORME FINANCIERO DE LA ENTIDAD</vt:lpstr>
      <vt:lpstr>AVANCE DEL PLAN INSTITUCIONAL</vt:lpstr>
      <vt:lpstr>AVANCE DEL PLAN INSTITUCIONAL</vt:lpstr>
      <vt:lpstr>AVANCE DEL PLAN INSTITUCIONAL</vt:lpstr>
      <vt:lpstr>AVANCE DEL PLAN INSTITUCIONAL</vt:lpstr>
      <vt:lpstr>COMO FUNCIONA EL SIGSSS</vt:lpstr>
      <vt:lpstr>¿PREGUNTAS?</vt:lpstr>
      <vt:lpstr>ELECCIÓN DE REPRESENTANTE DE LOS USUARIOS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Nelcy Catalina Serrano Chaves</dc:creator>
  <cp:lastModifiedBy>miguel rene tuta rueda</cp:lastModifiedBy>
  <cp:revision>12</cp:revision>
  <dcterms:created xsi:type="dcterms:W3CDTF">2022-04-07T14:10:45Z</dcterms:created>
  <dcterms:modified xsi:type="dcterms:W3CDTF">2022-04-19T16:35:42Z</dcterms:modified>
</cp:coreProperties>
</file>